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76"/>
  </p:notesMasterIdLst>
  <p:sldIdLst>
    <p:sldId id="44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Lst>
  <p:sldSz cx="9144000" cy="5143500" type="screen16x9"/>
  <p:notesSz cx="6858000" cy="9144000"/>
  <p:embeddedFontLst>
    <p:embeddedFont>
      <p:font typeface="Merriweather" pitchFamily="2" charset="77"/>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C58A-FCA7-0766-2128-8FCB525EDE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FFACC-54DA-370A-7C3B-453C00F433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46ADFA3-D0F2-5D3D-8FDA-2C5EA9CD32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A6B473-7C8D-E0F3-5AA5-B1E9173BAEB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C1D208-B628-6E42-88D9-9D561FDE6C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650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33071a1ca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33071a1ca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33071a1ca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33071a1ca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33071a1ca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33071a1ca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33071a1cad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33071a1ca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33071a1ca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33071a1ca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3071a1cad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33071a1cad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333071a1cad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333071a1cad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33071a1cad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33071a1cad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33071a1ca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33071a1ca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33071a1cad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33071a1cad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33071a1cad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33071a1ca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ec1614c5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3ec1614c5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33071a1cad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33071a1cad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3071a1cad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333071a1ca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35c5e12be4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35c5e12be4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3f57afcd7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3f57afcd7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3f57afcd7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33f57afcd7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3f57afcd72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3f57afcd7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3f57afcd72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3f57afcd7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3f57afcd72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3f57afcd72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3f57afcd7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3f57afcd7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33071a1cad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33071a1ca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3f57afcd7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3f57afcd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33071a1ca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33071a1ca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3ec1614c58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3ec1614c58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33071a1cad_0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33071a1cad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33071a1cad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33071a1cad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33071a1cad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33071a1cad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33071a1cad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333071a1cad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333071a1cad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333071a1cad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333071a1cad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333071a1ca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33071a1cad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333071a1cad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3ec1614c5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3ec1614c5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3ec1614c5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33ec1614c5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3f57afcd7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3f57afcd7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33f57afcd72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33f57afcd72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3f57afcd7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3f57afcd7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33f57afcd72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33f57afcd72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33f57afcd72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33f57afcd72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335c5e12be4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335c5e12be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335c5e12be4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335c5e12be4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335c5e12be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335c5e12be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335c5e12be4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335c5e12be4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33071a1ca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33071a1c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33f57afcd72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33f57afcd72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3f57afcd72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3f57afcd7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3f57afcd72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33f57afcd72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3f57afcd72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3f57afcd72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3f57afcd72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3f57afcd72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33f57afcd72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33f57afcd72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3f57afcd72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3f57afcd72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3f57afcd72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3f57afcd72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33f57afcd72_0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33f57afcd7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33f57afcd72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33f57afcd72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358aec40d6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358aec40d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3f57afcd72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3f57afcd72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33f57afcd72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33f57afcd72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33f57afcd72_0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33f57afcd72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33f57afcd72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33f57afcd7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33f57afcd72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33f57afcd72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33f57afcd72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33f57afcd72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33f57afcd72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33f57afcd72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33f57afcd72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33f57afcd72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33f57afcd7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33f57afcd7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3f57afcd72_0_5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3f57afcd72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33071a1ca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33071a1ca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335c5e12be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335c5e12be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33ec1614c58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33ec1614c58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335c5e12be4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335c5e12be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3f57afcd72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3f57afcd7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33071a1cad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33071a1ca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33071a1ca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33071a1ca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E8228-5B8B-2DC1-237C-59C38F2DF8F0}"/>
              </a:ext>
            </a:extLst>
          </p:cNvPr>
          <p:cNvSpPr>
            <a:spLocks noGrp="1"/>
          </p:cNvSpPr>
          <p:nvPr>
            <p:ph type="ctrTitle"/>
          </p:nvPr>
        </p:nvSpPr>
        <p:spPr>
          <a:xfrm>
            <a:off x="1143000" y="841773"/>
            <a:ext cx="6858000" cy="1790700"/>
          </a:xfrm>
        </p:spPr>
        <p:txBody>
          <a:bodyPr anchor="b"/>
          <a:lstStyle>
            <a:lvl1pPr algn="ctr">
              <a:defRPr sz="3276"/>
            </a:lvl1pPr>
          </a:lstStyle>
          <a:p>
            <a:r>
              <a:rPr lang="en-GB"/>
              <a:t>Click to edit Master title style</a:t>
            </a:r>
            <a:endParaRPr lang="en-US"/>
          </a:p>
        </p:txBody>
      </p:sp>
      <p:sp>
        <p:nvSpPr>
          <p:cNvPr id="3" name="Subtitle 2">
            <a:extLst>
              <a:ext uri="{FF2B5EF4-FFF2-40B4-BE49-F238E27FC236}">
                <a16:creationId xmlns:a16="http://schemas.microsoft.com/office/drawing/2014/main" id="{3A8009AC-84B2-8C62-A141-DBE124422DF0}"/>
              </a:ext>
            </a:extLst>
          </p:cNvPr>
          <p:cNvSpPr>
            <a:spLocks noGrp="1"/>
          </p:cNvSpPr>
          <p:nvPr>
            <p:ph type="subTitle" idx="1"/>
          </p:nvPr>
        </p:nvSpPr>
        <p:spPr>
          <a:xfrm>
            <a:off x="1143000" y="2701529"/>
            <a:ext cx="6858000" cy="1241821"/>
          </a:xfrm>
        </p:spPr>
        <p:txBody>
          <a:bodyPr/>
          <a:lstStyle>
            <a:lvl1pPr marL="0" indent="0" algn="ctr">
              <a:buNone/>
              <a:defRPr sz="1310"/>
            </a:lvl1pPr>
            <a:lvl2pPr marL="249617" indent="0" algn="ctr">
              <a:buNone/>
              <a:defRPr sz="1092"/>
            </a:lvl2pPr>
            <a:lvl3pPr marL="499233" indent="0" algn="ctr">
              <a:buNone/>
              <a:defRPr sz="983"/>
            </a:lvl3pPr>
            <a:lvl4pPr marL="748850" indent="0" algn="ctr">
              <a:buNone/>
              <a:defRPr sz="874"/>
            </a:lvl4pPr>
            <a:lvl5pPr marL="998467" indent="0" algn="ctr">
              <a:buNone/>
              <a:defRPr sz="874"/>
            </a:lvl5pPr>
            <a:lvl6pPr marL="1248083" indent="0" algn="ctr">
              <a:buNone/>
              <a:defRPr sz="874"/>
            </a:lvl6pPr>
            <a:lvl7pPr marL="1497700" indent="0" algn="ctr">
              <a:buNone/>
              <a:defRPr sz="874"/>
            </a:lvl7pPr>
            <a:lvl8pPr marL="1747316" indent="0" algn="ctr">
              <a:buNone/>
              <a:defRPr sz="874"/>
            </a:lvl8pPr>
            <a:lvl9pPr marL="1996933" indent="0" algn="ctr">
              <a:buNone/>
              <a:defRPr sz="874"/>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FB0E84C-69BD-88E7-3781-B9AC28C23AD7}"/>
              </a:ext>
            </a:extLst>
          </p:cNvPr>
          <p:cNvSpPr>
            <a:spLocks noGrp="1"/>
          </p:cNvSpPr>
          <p:nvPr>
            <p:ph type="dt" sz="half" idx="10"/>
          </p:nvPr>
        </p:nvSpPr>
        <p:spPr/>
        <p:txBody>
          <a:bodyPr/>
          <a:lstStyle/>
          <a:p>
            <a:fld id="{1F23868B-0E89-0948-945B-B4FE825C589F}" type="datetime1">
              <a:rPr lang="en-IN" smtClean="0"/>
              <a:t>16/03/25</a:t>
            </a:fld>
            <a:endParaRPr lang="en-US"/>
          </a:p>
        </p:txBody>
      </p:sp>
      <p:sp>
        <p:nvSpPr>
          <p:cNvPr id="5" name="Footer Placeholder 4">
            <a:extLst>
              <a:ext uri="{FF2B5EF4-FFF2-40B4-BE49-F238E27FC236}">
                <a16:creationId xmlns:a16="http://schemas.microsoft.com/office/drawing/2014/main" id="{8AA1A37D-BD3B-7194-064A-8A53458FC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6809E2-D732-AA03-DCB5-034260DAC94C}"/>
              </a:ext>
            </a:extLst>
          </p:cNvPr>
          <p:cNvSpPr>
            <a:spLocks noGrp="1"/>
          </p:cNvSpPr>
          <p:nvPr>
            <p:ph type="sldNum" sz="quarter" idx="12"/>
          </p:nvPr>
        </p:nvSpPr>
        <p:spPr/>
        <p:txBody>
          <a:bodyPr/>
          <a:lstStyle/>
          <a:p>
            <a:fld id="{09E94BC3-1E0D-7147-AFBE-3409041589D4}" type="slidenum">
              <a:rPr lang="en-US" smtClean="0"/>
              <a:t>‹#›</a:t>
            </a:fld>
            <a:endParaRPr lang="en-US"/>
          </a:p>
        </p:txBody>
      </p:sp>
    </p:spTree>
    <p:extLst>
      <p:ext uri="{BB962C8B-B14F-4D97-AF65-F5344CB8AC3E}">
        <p14:creationId xmlns:p14="http://schemas.microsoft.com/office/powerpoint/2010/main" val="3607299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C6697-DD4E-1AC3-4025-724A3884FC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0D0431A-3E6D-D23A-E977-CE6BB5C55E8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A0E2141-1AB7-7B0D-30B2-C7E8194337DE}"/>
              </a:ext>
            </a:extLst>
          </p:cNvPr>
          <p:cNvSpPr>
            <a:spLocks noGrp="1"/>
          </p:cNvSpPr>
          <p:nvPr>
            <p:ph type="dt" sz="half" idx="10"/>
          </p:nvPr>
        </p:nvSpPr>
        <p:spPr/>
        <p:txBody>
          <a:bodyPr/>
          <a:lstStyle/>
          <a:p>
            <a:fld id="{A06404A2-5378-9545-A692-31CCD1155723}" type="datetime1">
              <a:rPr lang="en-IN" smtClean="0"/>
              <a:t>16/03/25</a:t>
            </a:fld>
            <a:endParaRPr lang="en-US"/>
          </a:p>
        </p:txBody>
      </p:sp>
      <p:sp>
        <p:nvSpPr>
          <p:cNvPr id="5" name="Footer Placeholder 4">
            <a:extLst>
              <a:ext uri="{FF2B5EF4-FFF2-40B4-BE49-F238E27FC236}">
                <a16:creationId xmlns:a16="http://schemas.microsoft.com/office/drawing/2014/main" id="{A96E13F2-045C-31E2-1569-AB04CA20A1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8C433F-9E6F-0602-D016-3BADE2B9D7FC}"/>
              </a:ext>
            </a:extLst>
          </p:cNvPr>
          <p:cNvSpPr>
            <a:spLocks noGrp="1"/>
          </p:cNvSpPr>
          <p:nvPr>
            <p:ph type="sldNum" sz="quarter" idx="12"/>
          </p:nvPr>
        </p:nvSpPr>
        <p:spPr/>
        <p:txBody>
          <a:bodyPr/>
          <a:lstStyle/>
          <a:p>
            <a:fld id="{09E94BC3-1E0D-7147-AFBE-3409041589D4}" type="slidenum">
              <a:rPr lang="en-US" smtClean="0"/>
              <a:t>‹#›</a:t>
            </a:fld>
            <a:endParaRPr lang="en-US"/>
          </a:p>
        </p:txBody>
      </p:sp>
    </p:spTree>
    <p:extLst>
      <p:ext uri="{BB962C8B-B14F-4D97-AF65-F5344CB8AC3E}">
        <p14:creationId xmlns:p14="http://schemas.microsoft.com/office/powerpoint/2010/main" val="2449075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46C2-F40F-C51C-15C7-13AF7F209AE2}"/>
              </a:ext>
            </a:extLst>
          </p:cNvPr>
          <p:cNvSpPr>
            <a:spLocks noGrp="1"/>
          </p:cNvSpPr>
          <p:nvPr>
            <p:ph type="title"/>
          </p:nvPr>
        </p:nvSpPr>
        <p:spPr>
          <a:xfrm>
            <a:off x="623887" y="1282304"/>
            <a:ext cx="7886700" cy="2139553"/>
          </a:xfrm>
        </p:spPr>
        <p:txBody>
          <a:bodyPr anchor="b"/>
          <a:lstStyle>
            <a:lvl1pPr>
              <a:defRPr sz="3276"/>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3D0B50-BEA9-F6B8-3AA4-B6FFF82C2422}"/>
              </a:ext>
            </a:extLst>
          </p:cNvPr>
          <p:cNvSpPr>
            <a:spLocks noGrp="1"/>
          </p:cNvSpPr>
          <p:nvPr>
            <p:ph type="body" idx="1"/>
          </p:nvPr>
        </p:nvSpPr>
        <p:spPr>
          <a:xfrm>
            <a:off x="623887" y="3442098"/>
            <a:ext cx="7886700" cy="1125140"/>
          </a:xfrm>
        </p:spPr>
        <p:txBody>
          <a:bodyPr/>
          <a:lstStyle>
            <a:lvl1pPr marL="0" indent="0">
              <a:buNone/>
              <a:defRPr sz="1310">
                <a:solidFill>
                  <a:schemeClr val="tx1">
                    <a:tint val="75000"/>
                  </a:schemeClr>
                </a:solidFill>
              </a:defRPr>
            </a:lvl1pPr>
            <a:lvl2pPr marL="249617" indent="0">
              <a:buNone/>
              <a:defRPr sz="1092">
                <a:solidFill>
                  <a:schemeClr val="tx1">
                    <a:tint val="75000"/>
                  </a:schemeClr>
                </a:solidFill>
              </a:defRPr>
            </a:lvl2pPr>
            <a:lvl3pPr marL="499233" indent="0">
              <a:buNone/>
              <a:defRPr sz="983">
                <a:solidFill>
                  <a:schemeClr val="tx1">
                    <a:tint val="75000"/>
                  </a:schemeClr>
                </a:solidFill>
              </a:defRPr>
            </a:lvl3pPr>
            <a:lvl4pPr marL="748850" indent="0">
              <a:buNone/>
              <a:defRPr sz="874">
                <a:solidFill>
                  <a:schemeClr val="tx1">
                    <a:tint val="75000"/>
                  </a:schemeClr>
                </a:solidFill>
              </a:defRPr>
            </a:lvl4pPr>
            <a:lvl5pPr marL="998467" indent="0">
              <a:buNone/>
              <a:defRPr sz="874">
                <a:solidFill>
                  <a:schemeClr val="tx1">
                    <a:tint val="75000"/>
                  </a:schemeClr>
                </a:solidFill>
              </a:defRPr>
            </a:lvl5pPr>
            <a:lvl6pPr marL="1248083" indent="0">
              <a:buNone/>
              <a:defRPr sz="874">
                <a:solidFill>
                  <a:schemeClr val="tx1">
                    <a:tint val="75000"/>
                  </a:schemeClr>
                </a:solidFill>
              </a:defRPr>
            </a:lvl6pPr>
            <a:lvl7pPr marL="1497700" indent="0">
              <a:buNone/>
              <a:defRPr sz="874">
                <a:solidFill>
                  <a:schemeClr val="tx1">
                    <a:tint val="75000"/>
                  </a:schemeClr>
                </a:solidFill>
              </a:defRPr>
            </a:lvl7pPr>
            <a:lvl8pPr marL="1747316" indent="0">
              <a:buNone/>
              <a:defRPr sz="874">
                <a:solidFill>
                  <a:schemeClr val="tx1">
                    <a:tint val="75000"/>
                  </a:schemeClr>
                </a:solidFill>
              </a:defRPr>
            </a:lvl8pPr>
            <a:lvl9pPr marL="1996933" indent="0">
              <a:buNone/>
              <a:defRPr sz="874">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39417B-96CE-02E3-5239-C54D4EE9F513}"/>
              </a:ext>
            </a:extLst>
          </p:cNvPr>
          <p:cNvSpPr>
            <a:spLocks noGrp="1"/>
          </p:cNvSpPr>
          <p:nvPr>
            <p:ph type="dt" sz="half" idx="10"/>
          </p:nvPr>
        </p:nvSpPr>
        <p:spPr/>
        <p:txBody>
          <a:bodyPr/>
          <a:lstStyle/>
          <a:p>
            <a:fld id="{C108FC21-B1F5-A44D-94EB-C71F760E6B23}" type="datetime1">
              <a:rPr lang="en-IN" smtClean="0"/>
              <a:t>16/03/25</a:t>
            </a:fld>
            <a:endParaRPr lang="en-US"/>
          </a:p>
        </p:txBody>
      </p:sp>
      <p:sp>
        <p:nvSpPr>
          <p:cNvPr id="5" name="Footer Placeholder 4">
            <a:extLst>
              <a:ext uri="{FF2B5EF4-FFF2-40B4-BE49-F238E27FC236}">
                <a16:creationId xmlns:a16="http://schemas.microsoft.com/office/drawing/2014/main" id="{265F3479-4747-DBCC-DA92-FAF3BA4DB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5D80F6-D86B-CE9D-96B3-88B4E6B47639}"/>
              </a:ext>
            </a:extLst>
          </p:cNvPr>
          <p:cNvSpPr>
            <a:spLocks noGrp="1"/>
          </p:cNvSpPr>
          <p:nvPr>
            <p:ph type="sldNum" sz="quarter" idx="12"/>
          </p:nvPr>
        </p:nvSpPr>
        <p:spPr/>
        <p:txBody>
          <a:bodyPr/>
          <a:lstStyle/>
          <a:p>
            <a:fld id="{09E94BC3-1E0D-7147-AFBE-3409041589D4}" type="slidenum">
              <a:rPr lang="en-US" smtClean="0"/>
              <a:t>‹#›</a:t>
            </a:fld>
            <a:endParaRPr lang="en-US"/>
          </a:p>
        </p:txBody>
      </p:sp>
    </p:spTree>
    <p:extLst>
      <p:ext uri="{BB962C8B-B14F-4D97-AF65-F5344CB8AC3E}">
        <p14:creationId xmlns:p14="http://schemas.microsoft.com/office/powerpoint/2010/main" val="3960256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C743-A238-DAD8-51F3-E2BA6FBF424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EADBCC6-9766-1D49-8977-19F43EAE3FF0}"/>
              </a:ext>
            </a:extLst>
          </p:cNvPr>
          <p:cNvSpPr>
            <a:spLocks noGrp="1"/>
          </p:cNvSpPr>
          <p:nvPr>
            <p:ph type="dt" sz="half" idx="10"/>
          </p:nvPr>
        </p:nvSpPr>
        <p:spPr/>
        <p:txBody>
          <a:bodyPr/>
          <a:lstStyle/>
          <a:p>
            <a:fld id="{6B53DF63-05FB-C34F-97FD-96358F0086F5}" type="datetime1">
              <a:rPr lang="en-IN" smtClean="0"/>
              <a:t>16/03/25</a:t>
            </a:fld>
            <a:endParaRPr lang="en-US"/>
          </a:p>
        </p:txBody>
      </p:sp>
      <p:sp>
        <p:nvSpPr>
          <p:cNvPr id="4" name="Footer Placeholder 3">
            <a:extLst>
              <a:ext uri="{FF2B5EF4-FFF2-40B4-BE49-F238E27FC236}">
                <a16:creationId xmlns:a16="http://schemas.microsoft.com/office/drawing/2014/main" id="{D66D08DB-0C73-03A5-D446-0E66F12724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B763D9-572D-9A1E-3561-2CE8C81F9A5A}"/>
              </a:ext>
            </a:extLst>
          </p:cNvPr>
          <p:cNvSpPr>
            <a:spLocks noGrp="1"/>
          </p:cNvSpPr>
          <p:nvPr>
            <p:ph type="sldNum" sz="quarter" idx="12"/>
          </p:nvPr>
        </p:nvSpPr>
        <p:spPr/>
        <p:txBody>
          <a:bodyPr/>
          <a:lstStyle/>
          <a:p>
            <a:fld id="{09E94BC3-1E0D-7147-AFBE-3409041589D4}" type="slidenum">
              <a:rPr lang="en-US" smtClean="0"/>
              <a:t>‹#›</a:t>
            </a:fld>
            <a:endParaRPr lang="en-US"/>
          </a:p>
        </p:txBody>
      </p:sp>
    </p:spTree>
    <p:extLst>
      <p:ext uri="{BB962C8B-B14F-4D97-AF65-F5344CB8AC3E}">
        <p14:creationId xmlns:p14="http://schemas.microsoft.com/office/powerpoint/2010/main" val="2914429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CEADFF-606D-EF39-0986-5E7C2AEF6302}"/>
              </a:ext>
            </a:extLst>
          </p:cNvPr>
          <p:cNvSpPr>
            <a:spLocks noGrp="1"/>
          </p:cNvSpPr>
          <p:nvPr>
            <p:ph type="dt" sz="half" idx="10"/>
          </p:nvPr>
        </p:nvSpPr>
        <p:spPr/>
        <p:txBody>
          <a:bodyPr/>
          <a:lstStyle/>
          <a:p>
            <a:fld id="{0BB43A43-A346-124E-914F-BD3000C42AFD}" type="datetime1">
              <a:rPr lang="en-IN" smtClean="0"/>
              <a:t>16/03/25</a:t>
            </a:fld>
            <a:endParaRPr lang="en-US"/>
          </a:p>
        </p:txBody>
      </p:sp>
      <p:sp>
        <p:nvSpPr>
          <p:cNvPr id="3" name="Footer Placeholder 2">
            <a:extLst>
              <a:ext uri="{FF2B5EF4-FFF2-40B4-BE49-F238E27FC236}">
                <a16:creationId xmlns:a16="http://schemas.microsoft.com/office/drawing/2014/main" id="{92353B20-099E-6D28-FACA-9F199D4147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CB1BE2-4379-573D-9910-34D344D1573C}"/>
              </a:ext>
            </a:extLst>
          </p:cNvPr>
          <p:cNvSpPr>
            <a:spLocks noGrp="1"/>
          </p:cNvSpPr>
          <p:nvPr>
            <p:ph type="sldNum" sz="quarter" idx="12"/>
          </p:nvPr>
        </p:nvSpPr>
        <p:spPr/>
        <p:txBody>
          <a:bodyPr/>
          <a:lstStyle/>
          <a:p>
            <a:fld id="{09E94BC3-1E0D-7147-AFBE-3409041589D4}" type="slidenum">
              <a:rPr lang="en-US" smtClean="0"/>
              <a:t>‹#›</a:t>
            </a:fld>
            <a:endParaRPr lang="en-US"/>
          </a:p>
        </p:txBody>
      </p:sp>
    </p:spTree>
    <p:extLst>
      <p:ext uri="{BB962C8B-B14F-4D97-AF65-F5344CB8AC3E}">
        <p14:creationId xmlns:p14="http://schemas.microsoft.com/office/powerpoint/2010/main" val="492484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BB319A-78E5-987D-A6BE-BB1AD2A31822}"/>
              </a:ext>
            </a:extLst>
          </p:cNvPr>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D80A7E-1E36-4578-B246-86BA39D61102}"/>
              </a:ext>
            </a:extLst>
          </p:cNvPr>
          <p:cNvSpPr>
            <a:spLocks noGrp="1"/>
          </p:cNvSpPr>
          <p:nvPr>
            <p:ph type="body" idx="1"/>
          </p:nvPr>
        </p:nvSpPr>
        <p:spPr>
          <a:xfrm>
            <a:off x="628650" y="1369219"/>
            <a:ext cx="7886700" cy="326350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902C06-4065-0D4D-9C34-096B25425F44}"/>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655">
                <a:solidFill>
                  <a:schemeClr val="tx1">
                    <a:tint val="75000"/>
                  </a:schemeClr>
                </a:solidFill>
              </a:defRPr>
            </a:lvl1pPr>
          </a:lstStyle>
          <a:p>
            <a:fld id="{C3EBC1AE-06E8-EE42-A72E-CDC094DAB779}" type="datetime1">
              <a:rPr lang="en-IN" smtClean="0"/>
              <a:t>16/03/25</a:t>
            </a:fld>
            <a:endParaRPr lang="en-US"/>
          </a:p>
        </p:txBody>
      </p:sp>
      <p:sp>
        <p:nvSpPr>
          <p:cNvPr id="5" name="Footer Placeholder 4">
            <a:extLst>
              <a:ext uri="{FF2B5EF4-FFF2-40B4-BE49-F238E27FC236}">
                <a16:creationId xmlns:a16="http://schemas.microsoft.com/office/drawing/2014/main" id="{7B5A561B-5D8C-C838-535D-A1A4DF34DE3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65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B2029D-7B6B-22AD-4ECC-D8344610633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655">
                <a:solidFill>
                  <a:schemeClr val="tx1">
                    <a:tint val="75000"/>
                  </a:schemeClr>
                </a:solidFill>
              </a:defRPr>
            </a:lvl1pPr>
          </a:lstStyle>
          <a:p>
            <a:fld id="{09E94BC3-1E0D-7147-AFBE-3409041589D4}" type="slidenum">
              <a:rPr lang="en-US" smtClean="0"/>
              <a:t>‹#›</a:t>
            </a:fld>
            <a:endParaRPr lang="en-US"/>
          </a:p>
        </p:txBody>
      </p:sp>
    </p:spTree>
    <p:extLst>
      <p:ext uri="{BB962C8B-B14F-4D97-AF65-F5344CB8AC3E}">
        <p14:creationId xmlns:p14="http://schemas.microsoft.com/office/powerpoint/2010/main" val="3104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499233" rtl="0" eaLnBrk="1" latinLnBrk="0" hangingPunct="1">
        <a:lnSpc>
          <a:spcPct val="90000"/>
        </a:lnSpc>
        <a:spcBef>
          <a:spcPct val="0"/>
        </a:spcBef>
        <a:buNone/>
        <a:defRPr sz="2402" kern="1200">
          <a:solidFill>
            <a:schemeClr val="tx1"/>
          </a:solidFill>
          <a:latin typeface="+mj-lt"/>
          <a:ea typeface="+mj-ea"/>
          <a:cs typeface="+mj-cs"/>
        </a:defRPr>
      </a:lvl1pPr>
    </p:titleStyle>
    <p:bodyStyle>
      <a:lvl1pPr marL="124808" indent="-124808" algn="l" defTabSz="499233" rtl="0" eaLnBrk="1" latinLnBrk="0" hangingPunct="1">
        <a:lnSpc>
          <a:spcPct val="90000"/>
        </a:lnSpc>
        <a:spcBef>
          <a:spcPts val="546"/>
        </a:spcBef>
        <a:buFont typeface="Arial" panose="020B0604020202020204" pitchFamily="34" charset="0"/>
        <a:buChar char="•"/>
        <a:defRPr sz="1529" kern="1200">
          <a:solidFill>
            <a:schemeClr val="tx1"/>
          </a:solidFill>
          <a:latin typeface="+mn-lt"/>
          <a:ea typeface="+mn-ea"/>
          <a:cs typeface="+mn-cs"/>
        </a:defRPr>
      </a:lvl1pPr>
      <a:lvl2pPr marL="374425" indent="-124808" algn="l" defTabSz="499233" rtl="0" eaLnBrk="1" latinLnBrk="0" hangingPunct="1">
        <a:lnSpc>
          <a:spcPct val="90000"/>
        </a:lnSpc>
        <a:spcBef>
          <a:spcPts val="273"/>
        </a:spcBef>
        <a:buFont typeface="Arial" panose="020B0604020202020204" pitchFamily="34" charset="0"/>
        <a:buChar char="•"/>
        <a:defRPr sz="1310" kern="1200">
          <a:solidFill>
            <a:schemeClr val="tx1"/>
          </a:solidFill>
          <a:latin typeface="+mn-lt"/>
          <a:ea typeface="+mn-ea"/>
          <a:cs typeface="+mn-cs"/>
        </a:defRPr>
      </a:lvl2pPr>
      <a:lvl3pPr marL="624042" indent="-124808" algn="l" defTabSz="499233" rtl="0" eaLnBrk="1" latinLnBrk="0" hangingPunct="1">
        <a:lnSpc>
          <a:spcPct val="90000"/>
        </a:lnSpc>
        <a:spcBef>
          <a:spcPts val="273"/>
        </a:spcBef>
        <a:buFont typeface="Arial" panose="020B0604020202020204" pitchFamily="34" charset="0"/>
        <a:buChar char="•"/>
        <a:defRPr sz="1092" kern="1200">
          <a:solidFill>
            <a:schemeClr val="tx1"/>
          </a:solidFill>
          <a:latin typeface="+mn-lt"/>
          <a:ea typeface="+mn-ea"/>
          <a:cs typeface="+mn-cs"/>
        </a:defRPr>
      </a:lvl3pPr>
      <a:lvl4pPr marL="873658"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4pPr>
      <a:lvl5pPr marL="1123275"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5pPr>
      <a:lvl6pPr marL="1372891"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6pPr>
      <a:lvl7pPr marL="1622508"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7pPr>
      <a:lvl8pPr marL="1872125"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8pPr>
      <a:lvl9pPr marL="2121741" indent="-124808" algn="l" defTabSz="499233" rtl="0" eaLnBrk="1" latinLnBrk="0" hangingPunct="1">
        <a:lnSpc>
          <a:spcPct val="90000"/>
        </a:lnSpc>
        <a:spcBef>
          <a:spcPts val="273"/>
        </a:spcBef>
        <a:buFont typeface="Arial" panose="020B0604020202020204" pitchFamily="34" charset="0"/>
        <a:buChar char="•"/>
        <a:defRPr sz="983" kern="1200">
          <a:solidFill>
            <a:schemeClr val="tx1"/>
          </a:solidFill>
          <a:latin typeface="+mn-lt"/>
          <a:ea typeface="+mn-ea"/>
          <a:cs typeface="+mn-cs"/>
        </a:defRPr>
      </a:lvl9pPr>
    </p:bodyStyle>
    <p:otherStyle>
      <a:defPPr>
        <a:defRPr lang="en-US"/>
      </a:defPPr>
      <a:lvl1pPr marL="0" algn="l" defTabSz="499233" rtl="0" eaLnBrk="1" latinLnBrk="0" hangingPunct="1">
        <a:defRPr sz="983" kern="1200">
          <a:solidFill>
            <a:schemeClr val="tx1"/>
          </a:solidFill>
          <a:latin typeface="+mn-lt"/>
          <a:ea typeface="+mn-ea"/>
          <a:cs typeface="+mn-cs"/>
        </a:defRPr>
      </a:lvl1pPr>
      <a:lvl2pPr marL="249617" algn="l" defTabSz="499233" rtl="0" eaLnBrk="1" latinLnBrk="0" hangingPunct="1">
        <a:defRPr sz="983" kern="1200">
          <a:solidFill>
            <a:schemeClr val="tx1"/>
          </a:solidFill>
          <a:latin typeface="+mn-lt"/>
          <a:ea typeface="+mn-ea"/>
          <a:cs typeface="+mn-cs"/>
        </a:defRPr>
      </a:lvl2pPr>
      <a:lvl3pPr marL="499233" algn="l" defTabSz="499233" rtl="0" eaLnBrk="1" latinLnBrk="0" hangingPunct="1">
        <a:defRPr sz="983" kern="1200">
          <a:solidFill>
            <a:schemeClr val="tx1"/>
          </a:solidFill>
          <a:latin typeface="+mn-lt"/>
          <a:ea typeface="+mn-ea"/>
          <a:cs typeface="+mn-cs"/>
        </a:defRPr>
      </a:lvl3pPr>
      <a:lvl4pPr marL="748850" algn="l" defTabSz="499233" rtl="0" eaLnBrk="1" latinLnBrk="0" hangingPunct="1">
        <a:defRPr sz="983" kern="1200">
          <a:solidFill>
            <a:schemeClr val="tx1"/>
          </a:solidFill>
          <a:latin typeface="+mn-lt"/>
          <a:ea typeface="+mn-ea"/>
          <a:cs typeface="+mn-cs"/>
        </a:defRPr>
      </a:lvl4pPr>
      <a:lvl5pPr marL="998467" algn="l" defTabSz="499233" rtl="0" eaLnBrk="1" latinLnBrk="0" hangingPunct="1">
        <a:defRPr sz="983" kern="1200">
          <a:solidFill>
            <a:schemeClr val="tx1"/>
          </a:solidFill>
          <a:latin typeface="+mn-lt"/>
          <a:ea typeface="+mn-ea"/>
          <a:cs typeface="+mn-cs"/>
        </a:defRPr>
      </a:lvl5pPr>
      <a:lvl6pPr marL="1248083" algn="l" defTabSz="499233" rtl="0" eaLnBrk="1" latinLnBrk="0" hangingPunct="1">
        <a:defRPr sz="983" kern="1200">
          <a:solidFill>
            <a:schemeClr val="tx1"/>
          </a:solidFill>
          <a:latin typeface="+mn-lt"/>
          <a:ea typeface="+mn-ea"/>
          <a:cs typeface="+mn-cs"/>
        </a:defRPr>
      </a:lvl6pPr>
      <a:lvl7pPr marL="1497700" algn="l" defTabSz="499233" rtl="0" eaLnBrk="1" latinLnBrk="0" hangingPunct="1">
        <a:defRPr sz="983" kern="1200">
          <a:solidFill>
            <a:schemeClr val="tx1"/>
          </a:solidFill>
          <a:latin typeface="+mn-lt"/>
          <a:ea typeface="+mn-ea"/>
          <a:cs typeface="+mn-cs"/>
        </a:defRPr>
      </a:lvl7pPr>
      <a:lvl8pPr marL="1747316" algn="l" defTabSz="499233" rtl="0" eaLnBrk="1" latinLnBrk="0" hangingPunct="1">
        <a:defRPr sz="983" kern="1200">
          <a:solidFill>
            <a:schemeClr val="tx1"/>
          </a:solidFill>
          <a:latin typeface="+mn-lt"/>
          <a:ea typeface="+mn-ea"/>
          <a:cs typeface="+mn-cs"/>
        </a:defRPr>
      </a:lvl8pPr>
      <a:lvl9pPr marL="1996933" algn="l" defTabSz="499233" rtl="0" eaLnBrk="1" latinLnBrk="0" hangingPunct="1">
        <a:defRPr sz="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1904.02689"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ash-cop.github.i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1803.01534"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hyperlink" Target="https://medium.com/@melissa.colin/yolov8-explained-understanding-object-detection-from-scratch-763479652312"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34.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hyperlink" Target="https://arxiv.org/abs/2204.08364" TargetMode="Externa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hyperlink" Target="https://dash-cop.github.io/"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0B2C7-BDFA-898A-6A59-A5B98137B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53AE2-C8BE-9369-9239-B68342D5FC81}"/>
              </a:ext>
            </a:extLst>
          </p:cNvPr>
          <p:cNvSpPr>
            <a:spLocks noGrp="1"/>
          </p:cNvSpPr>
          <p:nvPr>
            <p:ph type="ctrTitle"/>
          </p:nvPr>
        </p:nvSpPr>
        <p:spPr/>
        <p:txBody>
          <a:bodyPr/>
          <a:lstStyle/>
          <a:p>
            <a:r>
              <a:rPr lang="en-US" dirty="0"/>
              <a:t>YOLO Segmentation and Extensions (YOLOACT, SAC)</a:t>
            </a:r>
          </a:p>
        </p:txBody>
      </p:sp>
      <p:sp>
        <p:nvSpPr>
          <p:cNvPr id="3" name="Subtitle 2">
            <a:extLst>
              <a:ext uri="{FF2B5EF4-FFF2-40B4-BE49-F238E27FC236}">
                <a16:creationId xmlns:a16="http://schemas.microsoft.com/office/drawing/2014/main" id="{03CE6C32-4661-6CFE-6A96-AE8572888EBF}"/>
              </a:ext>
            </a:extLst>
          </p:cNvPr>
          <p:cNvSpPr>
            <a:spLocks noGrp="1"/>
          </p:cNvSpPr>
          <p:nvPr>
            <p:ph type="subTitle" idx="1"/>
          </p:nvPr>
        </p:nvSpPr>
        <p:spPr>
          <a:xfrm>
            <a:off x="2075890" y="2666221"/>
            <a:ext cx="4992221" cy="1303524"/>
          </a:xfrm>
        </p:spPr>
        <p:txBody>
          <a:bodyPr>
            <a:normAutofit/>
          </a:bodyPr>
          <a:lstStyle/>
          <a:p>
            <a:r>
              <a:rPr lang="en-US" dirty="0"/>
              <a:t>CS7.505 Spring 2025</a:t>
            </a:r>
          </a:p>
          <a:p>
            <a:r>
              <a:rPr lang="en-US" dirty="0"/>
              <a:t>22</a:t>
            </a:r>
            <a:r>
              <a:rPr lang="en-US" baseline="30000" dirty="0"/>
              <a:t>th</a:t>
            </a:r>
            <a:r>
              <a:rPr lang="en-US" dirty="0"/>
              <a:t> Feb 2025</a:t>
            </a:r>
          </a:p>
          <a:p>
            <a:endParaRPr lang="en-US" dirty="0"/>
          </a:p>
          <a:p>
            <a:r>
              <a:rPr lang="en-US" dirty="0"/>
              <a:t>Makarand Tapaswi</a:t>
            </a:r>
          </a:p>
          <a:p>
            <a:r>
              <a:rPr lang="en-US" dirty="0"/>
              <a:t>Ravi Kiran </a:t>
            </a:r>
            <a:r>
              <a:rPr lang="en-US" dirty="0" err="1"/>
              <a:t>Sarvadevabhatla</a:t>
            </a:r>
            <a:endParaRPr lang="en-US" dirty="0"/>
          </a:p>
        </p:txBody>
      </p:sp>
      <p:sp>
        <p:nvSpPr>
          <p:cNvPr id="5" name="Slide Number Placeholder 4">
            <a:extLst>
              <a:ext uri="{FF2B5EF4-FFF2-40B4-BE49-F238E27FC236}">
                <a16:creationId xmlns:a16="http://schemas.microsoft.com/office/drawing/2014/main" id="{FA7D5F5E-8D4D-0A49-F933-288862D4F193}"/>
              </a:ext>
            </a:extLst>
          </p:cNvPr>
          <p:cNvSpPr>
            <a:spLocks noGrp="1"/>
          </p:cNvSpPr>
          <p:nvPr>
            <p:ph type="sldNum" sz="quarter" idx="12"/>
          </p:nvPr>
        </p:nvSpPr>
        <p:spPr/>
        <p:txBody>
          <a:bodyPr/>
          <a:lstStyle/>
          <a:p>
            <a:pPr defTabSz="499233">
              <a:buClrTx/>
            </a:pPr>
            <a:fld id="{09E94BC3-1E0D-7147-AFBE-3409041589D4}" type="slidenum">
              <a:rPr lang="en-US" kern="1200">
                <a:solidFill>
                  <a:prstClr val="black">
                    <a:tint val="75000"/>
                  </a:prstClr>
                </a:solidFill>
                <a:latin typeface="Calibri" panose="020F0502020204030204"/>
                <a:ea typeface="+mn-ea"/>
                <a:cs typeface="+mn-cs"/>
              </a:rPr>
              <a:pPr defTabSz="499233">
                <a:buClrTx/>
              </a:pPr>
              <a:t>1</a:t>
            </a:fld>
            <a:endParaRPr lang="en-US" kern="1200">
              <a:solidFill>
                <a:prstClr val="black">
                  <a:tint val="75000"/>
                </a:prstClr>
              </a:solidFill>
              <a:latin typeface="Calibri" panose="020F0502020204030204"/>
              <a:ea typeface="+mn-ea"/>
              <a:cs typeface="+mn-cs"/>
            </a:endParaRPr>
          </a:p>
        </p:txBody>
      </p:sp>
      <p:pic>
        <p:nvPicPr>
          <p:cNvPr id="8" name="Picture 7" descr="A picture containing text, sign&#10;&#10;Description automatically generated">
            <a:extLst>
              <a:ext uri="{FF2B5EF4-FFF2-40B4-BE49-F238E27FC236}">
                <a16:creationId xmlns:a16="http://schemas.microsoft.com/office/drawing/2014/main" id="{A9919803-A008-9D9E-A835-5A7A50C1A03C}"/>
              </a:ext>
            </a:extLst>
          </p:cNvPr>
          <p:cNvPicPr>
            <a:picLocks noChangeAspect="1"/>
          </p:cNvPicPr>
          <p:nvPr/>
        </p:nvPicPr>
        <p:blipFill>
          <a:blip r:embed="rId3"/>
          <a:stretch>
            <a:fillRect/>
          </a:stretch>
        </p:blipFill>
        <p:spPr>
          <a:xfrm>
            <a:off x="6090952" y="705499"/>
            <a:ext cx="1809196" cy="626540"/>
          </a:xfrm>
          <a:prstGeom prst="rect">
            <a:avLst/>
          </a:prstGeom>
        </p:spPr>
      </p:pic>
      <p:sp>
        <p:nvSpPr>
          <p:cNvPr id="4" name="TextBox 3">
            <a:extLst>
              <a:ext uri="{FF2B5EF4-FFF2-40B4-BE49-F238E27FC236}">
                <a16:creationId xmlns:a16="http://schemas.microsoft.com/office/drawing/2014/main" id="{8D264385-1AF1-4C9C-E873-0F79EBE4A5D3}"/>
              </a:ext>
            </a:extLst>
          </p:cNvPr>
          <p:cNvSpPr txBox="1"/>
          <p:nvPr/>
        </p:nvSpPr>
        <p:spPr>
          <a:xfrm>
            <a:off x="76900" y="4597986"/>
            <a:ext cx="7734810" cy="338554"/>
          </a:xfrm>
          <a:prstGeom prst="rect">
            <a:avLst/>
          </a:prstGeom>
          <a:noFill/>
        </p:spPr>
        <p:txBody>
          <a:bodyPr wrap="none" rtlCol="0">
            <a:spAutoFit/>
          </a:bodyPr>
          <a:lstStyle/>
          <a:p>
            <a:pPr defTabSz="415869">
              <a:buClrTx/>
            </a:pPr>
            <a:r>
              <a:rPr lang="en-US" sz="1600" i="1" dirty="0">
                <a:solidFill>
                  <a:sysClr val="windowText" lastClr="000000"/>
                </a:solidFill>
              </a:rPr>
              <a:t>Lecture by Deepti Rawat, PhD candidate and Keshav Gupta, </a:t>
            </a:r>
            <a:r>
              <a:rPr lang="en-US" sz="1600" i="1" dirty="0" err="1">
                <a:solidFill>
                  <a:sysClr val="windowText" lastClr="000000"/>
                </a:solidFill>
              </a:rPr>
              <a:t>B.Tech</a:t>
            </a:r>
            <a:r>
              <a:rPr lang="en-US" sz="1600" i="1" dirty="0">
                <a:solidFill>
                  <a:sysClr val="windowText" lastClr="000000"/>
                </a:solidFill>
              </a:rPr>
              <a:t> (Hons) - CVIT</a:t>
            </a:r>
          </a:p>
        </p:txBody>
      </p:sp>
    </p:spTree>
    <p:extLst>
      <p:ext uri="{BB962C8B-B14F-4D97-AF65-F5344CB8AC3E}">
        <p14:creationId xmlns:p14="http://schemas.microsoft.com/office/powerpoint/2010/main" val="2896733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body" idx="1"/>
          </p:nvPr>
        </p:nvSpPr>
        <p:spPr>
          <a:xfrm>
            <a:off x="0" y="1193300"/>
            <a:ext cx="9144000" cy="3642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Feature maps from the convolutional backbone depend on the input resolution directly. We can transform them parallely using another upsampling head (using deconvolutions) to predict latent feature maps downsampled by a factor of 4, with skip connections with the rest of the backbone as well. </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These feature maps are now exactly the size we want, and we want to think of converting them to binary masks based on a reference vector. </a:t>
            </a:r>
            <a:endParaRPr/>
          </a:p>
        </p:txBody>
      </p:sp>
      <p:sp>
        <p:nvSpPr>
          <p:cNvPr id="142" name="Google Shape;142;p22"/>
          <p:cNvSpPr txBox="1">
            <a:spLocks noGrp="1"/>
          </p:cNvSpPr>
          <p:nvPr>
            <p:ph type="title"/>
          </p:nvPr>
        </p:nvSpPr>
        <p:spPr>
          <a:xfrm>
            <a:off x="0" y="0"/>
            <a:ext cx="8520600" cy="100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 - </a:t>
            </a:r>
            <a:r>
              <a:rPr lang="en" sz="3020" b="1"/>
              <a:t>Reusing Intermediate Feature Maps</a:t>
            </a:r>
            <a:endParaRPr sz="302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660000" y="1504651"/>
            <a:ext cx="7353001" cy="3243226"/>
          </a:xfrm>
          <a:prstGeom prst="rect">
            <a:avLst/>
          </a:prstGeom>
          <a:noFill/>
          <a:ln>
            <a:noFill/>
          </a:ln>
        </p:spPr>
      </p:pic>
      <p:cxnSp>
        <p:nvCxnSpPr>
          <p:cNvPr id="148" name="Google Shape;148;p23"/>
          <p:cNvCxnSpPr/>
          <p:nvPr/>
        </p:nvCxnSpPr>
        <p:spPr>
          <a:xfrm rot="-5400000">
            <a:off x="6045325" y="1991350"/>
            <a:ext cx="1094400" cy="517800"/>
          </a:xfrm>
          <a:prstGeom prst="bentConnector3">
            <a:avLst>
              <a:gd name="adj1" fmla="val 50000"/>
            </a:avLst>
          </a:prstGeom>
          <a:noFill/>
          <a:ln w="28575" cap="flat" cmpd="sng">
            <a:solidFill>
              <a:schemeClr val="dk2"/>
            </a:solidFill>
            <a:prstDash val="solid"/>
            <a:round/>
            <a:headEnd type="none" w="med" len="med"/>
            <a:tailEnd type="triangle" w="med" len="med"/>
          </a:ln>
        </p:spPr>
      </p:cxnSp>
      <p:sp>
        <p:nvSpPr>
          <p:cNvPr id="149" name="Google Shape;149;p23"/>
          <p:cNvSpPr/>
          <p:nvPr/>
        </p:nvSpPr>
        <p:spPr>
          <a:xfrm>
            <a:off x="6186134" y="205650"/>
            <a:ext cx="1727400" cy="14634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150" name="Google Shape;150;p23"/>
          <p:cNvCxnSpPr/>
          <p:nvPr/>
        </p:nvCxnSpPr>
        <p:spPr>
          <a:xfrm rot="-5400000" flipH="1">
            <a:off x="7663950" y="3433525"/>
            <a:ext cx="1097700" cy="399600"/>
          </a:xfrm>
          <a:prstGeom prst="bentConnector3">
            <a:avLst>
              <a:gd name="adj1" fmla="val -590"/>
            </a:avLst>
          </a:prstGeom>
          <a:noFill/>
          <a:ln w="28575" cap="flat" cmpd="sng">
            <a:solidFill>
              <a:schemeClr val="dk2"/>
            </a:solidFill>
            <a:prstDash val="solid"/>
            <a:round/>
            <a:headEnd type="triangle" w="med" len="med"/>
            <a:tailEnd type="triangle" w="med" len="med"/>
          </a:ln>
        </p:spPr>
      </p:cxnSp>
      <p:pic>
        <p:nvPicPr>
          <p:cNvPr id="151" name="Google Shape;151;p23"/>
          <p:cNvPicPr preferRelativeResize="0"/>
          <p:nvPr/>
        </p:nvPicPr>
        <p:blipFill>
          <a:blip r:embed="rId4">
            <a:alphaModFix/>
          </a:blip>
          <a:stretch>
            <a:fillRect/>
          </a:stretch>
        </p:blipFill>
        <p:spPr>
          <a:xfrm>
            <a:off x="8012994" y="4182179"/>
            <a:ext cx="677711" cy="825097"/>
          </a:xfrm>
          <a:prstGeom prst="rect">
            <a:avLst/>
          </a:prstGeom>
          <a:noFill/>
          <a:ln>
            <a:noFill/>
          </a:ln>
        </p:spPr>
      </p:pic>
      <p:sp>
        <p:nvSpPr>
          <p:cNvPr id="152" name="Google Shape;152;p23"/>
          <p:cNvSpPr txBox="1">
            <a:spLocks noGrp="1"/>
          </p:cNvSpPr>
          <p:nvPr>
            <p:ph type="title"/>
          </p:nvPr>
        </p:nvSpPr>
        <p:spPr>
          <a:xfrm>
            <a:off x="0" y="0"/>
            <a:ext cx="5930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 </a:t>
            </a:r>
            <a:endParaRPr sz="3020"/>
          </a:p>
        </p:txBody>
      </p:sp>
      <p:sp>
        <p:nvSpPr>
          <p:cNvPr id="153" name="Google Shape;153;p23"/>
          <p:cNvSpPr txBox="1"/>
          <p:nvPr/>
        </p:nvSpPr>
        <p:spPr>
          <a:xfrm>
            <a:off x="4876750" y="1618275"/>
            <a:ext cx="2205000" cy="82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Deconv Layers Upsample</a:t>
            </a:r>
            <a:endParaRPr sz="1800" b="1">
              <a:solidFill>
                <a:schemeClr val="dk2"/>
              </a:solidFill>
            </a:endParaRPr>
          </a:p>
        </p:txBody>
      </p:sp>
      <p:sp>
        <p:nvSpPr>
          <p:cNvPr id="154" name="Google Shape;154;p23"/>
          <p:cNvSpPr txBox="1"/>
          <p:nvPr/>
        </p:nvSpPr>
        <p:spPr>
          <a:xfrm>
            <a:off x="6804605" y="117951"/>
            <a:ext cx="5178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dk2"/>
                </a:solidFill>
              </a:rPr>
              <a:t>F</a:t>
            </a:r>
            <a:endParaRPr sz="2400" b="1">
              <a:solidFill>
                <a:schemeClr val="dk2"/>
              </a:solidFill>
            </a:endParaRPr>
          </a:p>
        </p:txBody>
      </p:sp>
      <p:sp>
        <p:nvSpPr>
          <p:cNvPr id="155" name="Google Shape;155;p23"/>
          <p:cNvSpPr txBox="1"/>
          <p:nvPr/>
        </p:nvSpPr>
        <p:spPr>
          <a:xfrm>
            <a:off x="6117675" y="572700"/>
            <a:ext cx="154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dk2"/>
                </a:solidFill>
              </a:rPr>
              <a:t>(H’ x W’ x K)</a:t>
            </a:r>
            <a:endParaRPr sz="1800" b="1">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0" y="-1117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pic>
        <p:nvPicPr>
          <p:cNvPr id="161" name="Google Shape;161;p24"/>
          <p:cNvPicPr preferRelativeResize="0"/>
          <p:nvPr/>
        </p:nvPicPr>
        <p:blipFill>
          <a:blip r:embed="rId3">
            <a:alphaModFix/>
          </a:blip>
          <a:stretch>
            <a:fillRect/>
          </a:stretch>
        </p:blipFill>
        <p:spPr>
          <a:xfrm>
            <a:off x="5745450" y="543288"/>
            <a:ext cx="2829575" cy="2829575"/>
          </a:xfrm>
          <a:prstGeom prst="rect">
            <a:avLst/>
          </a:prstGeom>
          <a:noFill/>
          <a:ln>
            <a:noFill/>
          </a:ln>
        </p:spPr>
      </p:pic>
      <p:sp>
        <p:nvSpPr>
          <p:cNvPr id="162" name="Google Shape;162;p24"/>
          <p:cNvSpPr txBox="1">
            <a:spLocks noGrp="1"/>
          </p:cNvSpPr>
          <p:nvPr>
            <p:ph type="body" idx="1"/>
          </p:nvPr>
        </p:nvSpPr>
        <p:spPr>
          <a:xfrm>
            <a:off x="0" y="582550"/>
            <a:ext cx="3493200" cy="2173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Each position instead encodes a lightweight latent reference feature vector </a:t>
            </a:r>
            <a:r>
              <a:rPr lang="en" b="1"/>
              <a:t>K(=32 dim)</a:t>
            </a:r>
            <a:r>
              <a:rPr lang="en"/>
              <a:t>, corresponding to the object at that location.</a:t>
            </a:r>
            <a:endParaRPr/>
          </a:p>
        </p:txBody>
      </p:sp>
      <p:sp>
        <p:nvSpPr>
          <p:cNvPr id="163" name="Google Shape;163;p24"/>
          <p:cNvSpPr/>
          <p:nvPr/>
        </p:nvSpPr>
        <p:spPr>
          <a:xfrm>
            <a:off x="6320150" y="2120138"/>
            <a:ext cx="499200" cy="49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164" name="Google Shape;164;p24"/>
          <p:cNvPicPr preferRelativeResize="0"/>
          <p:nvPr/>
        </p:nvPicPr>
        <p:blipFill>
          <a:blip r:embed="rId4">
            <a:alphaModFix/>
          </a:blip>
          <a:stretch>
            <a:fillRect/>
          </a:stretch>
        </p:blipFill>
        <p:spPr>
          <a:xfrm>
            <a:off x="1339163" y="3592875"/>
            <a:ext cx="4980995" cy="400442"/>
          </a:xfrm>
          <a:prstGeom prst="rect">
            <a:avLst/>
          </a:prstGeom>
          <a:noFill/>
          <a:ln>
            <a:noFill/>
          </a:ln>
        </p:spPr>
      </p:pic>
      <p:cxnSp>
        <p:nvCxnSpPr>
          <p:cNvPr id="165" name="Google Shape;165;p24"/>
          <p:cNvCxnSpPr/>
          <p:nvPr/>
        </p:nvCxnSpPr>
        <p:spPr>
          <a:xfrm>
            <a:off x="3208150" y="4100325"/>
            <a:ext cx="3111900" cy="21900"/>
          </a:xfrm>
          <a:prstGeom prst="straightConnector1">
            <a:avLst/>
          </a:prstGeom>
          <a:noFill/>
          <a:ln w="38100" cap="flat" cmpd="sng">
            <a:solidFill>
              <a:schemeClr val="dk2"/>
            </a:solidFill>
            <a:prstDash val="solid"/>
            <a:round/>
            <a:headEnd type="triangle" w="med" len="med"/>
            <a:tailEnd type="triangle" w="med" len="med"/>
          </a:ln>
        </p:spPr>
      </p:cxnSp>
      <p:cxnSp>
        <p:nvCxnSpPr>
          <p:cNvPr id="166" name="Google Shape;166;p24"/>
          <p:cNvCxnSpPr/>
          <p:nvPr/>
        </p:nvCxnSpPr>
        <p:spPr>
          <a:xfrm>
            <a:off x="1339163" y="4105575"/>
            <a:ext cx="1814100" cy="11400"/>
          </a:xfrm>
          <a:prstGeom prst="straightConnector1">
            <a:avLst/>
          </a:prstGeom>
          <a:noFill/>
          <a:ln w="38100" cap="flat" cmpd="sng">
            <a:solidFill>
              <a:schemeClr val="dk2"/>
            </a:solidFill>
            <a:prstDash val="solid"/>
            <a:round/>
            <a:headEnd type="triangle" w="med" len="med"/>
            <a:tailEnd type="triangle" w="med" len="med"/>
          </a:ln>
        </p:spPr>
      </p:cxnSp>
      <p:sp>
        <p:nvSpPr>
          <p:cNvPr id="167" name="Google Shape;167;p24"/>
          <p:cNvSpPr txBox="1">
            <a:spLocks noGrp="1"/>
          </p:cNvSpPr>
          <p:nvPr>
            <p:ph type="body" idx="1"/>
          </p:nvPr>
        </p:nvSpPr>
        <p:spPr>
          <a:xfrm>
            <a:off x="1568750" y="4105575"/>
            <a:ext cx="1201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Bounding Box - (xywh)</a:t>
            </a:r>
            <a:endParaRPr/>
          </a:p>
        </p:txBody>
      </p:sp>
      <p:sp>
        <p:nvSpPr>
          <p:cNvPr id="168" name="Google Shape;168;p24"/>
          <p:cNvSpPr txBox="1">
            <a:spLocks noGrp="1"/>
          </p:cNvSpPr>
          <p:nvPr>
            <p:ph type="body" idx="1"/>
          </p:nvPr>
        </p:nvSpPr>
        <p:spPr>
          <a:xfrm>
            <a:off x="3402900" y="4105575"/>
            <a:ext cx="2471700" cy="723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Classification Scores</a:t>
            </a:r>
            <a:endParaRPr/>
          </a:p>
        </p:txBody>
      </p:sp>
      <p:cxnSp>
        <p:nvCxnSpPr>
          <p:cNvPr id="169" name="Google Shape;169;p24"/>
          <p:cNvCxnSpPr/>
          <p:nvPr/>
        </p:nvCxnSpPr>
        <p:spPr>
          <a:xfrm rot="5400000">
            <a:off x="5188707" y="2467046"/>
            <a:ext cx="1198200" cy="10647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170" name="Google Shape;170;p24"/>
          <p:cNvPicPr preferRelativeResize="0"/>
          <p:nvPr/>
        </p:nvPicPr>
        <p:blipFill>
          <a:blip r:embed="rId5">
            <a:alphaModFix/>
          </a:blip>
          <a:stretch>
            <a:fillRect/>
          </a:stretch>
        </p:blipFill>
        <p:spPr>
          <a:xfrm>
            <a:off x="6320052" y="3598500"/>
            <a:ext cx="2326675" cy="400450"/>
          </a:xfrm>
          <a:prstGeom prst="rect">
            <a:avLst/>
          </a:prstGeom>
          <a:noFill/>
          <a:ln>
            <a:noFill/>
          </a:ln>
        </p:spPr>
      </p:pic>
      <p:cxnSp>
        <p:nvCxnSpPr>
          <p:cNvPr id="171" name="Google Shape;171;p24"/>
          <p:cNvCxnSpPr/>
          <p:nvPr/>
        </p:nvCxnSpPr>
        <p:spPr>
          <a:xfrm>
            <a:off x="6320082" y="4127850"/>
            <a:ext cx="2301900" cy="25800"/>
          </a:xfrm>
          <a:prstGeom prst="straightConnector1">
            <a:avLst/>
          </a:prstGeom>
          <a:noFill/>
          <a:ln w="38100" cap="flat" cmpd="sng">
            <a:solidFill>
              <a:schemeClr val="dk2"/>
            </a:solidFill>
            <a:prstDash val="solid"/>
            <a:round/>
            <a:headEnd type="triangle" w="med" len="med"/>
            <a:tailEnd type="triangle" w="med" len="med"/>
          </a:ln>
        </p:spPr>
      </p:cxnSp>
      <p:sp>
        <p:nvSpPr>
          <p:cNvPr id="172" name="Google Shape;172;p24"/>
          <p:cNvSpPr txBox="1">
            <a:spLocks noGrp="1"/>
          </p:cNvSpPr>
          <p:nvPr>
            <p:ph type="body" idx="1"/>
          </p:nvPr>
        </p:nvSpPr>
        <p:spPr>
          <a:xfrm>
            <a:off x="6593723" y="4177975"/>
            <a:ext cx="17547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173" name="Google Shape;173;p24"/>
          <p:cNvSpPr txBox="1"/>
          <p:nvPr/>
        </p:nvSpPr>
        <p:spPr>
          <a:xfrm>
            <a:off x="7372950" y="4484475"/>
            <a:ext cx="14982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f ∊ R</a:t>
            </a:r>
            <a:r>
              <a:rPr lang="en" sz="2000" b="1" baseline="30000">
                <a:solidFill>
                  <a:schemeClr val="dk2"/>
                </a:solidFill>
              </a:rPr>
              <a:t>K</a:t>
            </a:r>
            <a:endParaRPr sz="2000" b="1" baseline="300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0" y="-16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pic>
        <p:nvPicPr>
          <p:cNvPr id="179" name="Google Shape;179;p25"/>
          <p:cNvPicPr preferRelativeResize="0"/>
          <p:nvPr/>
        </p:nvPicPr>
        <p:blipFill>
          <a:blip r:embed="rId3">
            <a:alphaModFix/>
          </a:blip>
          <a:stretch>
            <a:fillRect/>
          </a:stretch>
        </p:blipFill>
        <p:spPr>
          <a:xfrm>
            <a:off x="5745450" y="543288"/>
            <a:ext cx="2829575" cy="2829575"/>
          </a:xfrm>
          <a:prstGeom prst="rect">
            <a:avLst/>
          </a:prstGeom>
          <a:noFill/>
          <a:ln>
            <a:noFill/>
          </a:ln>
        </p:spPr>
      </p:pic>
      <p:sp>
        <p:nvSpPr>
          <p:cNvPr id="180" name="Google Shape;180;p25"/>
          <p:cNvSpPr txBox="1">
            <a:spLocks noGrp="1"/>
          </p:cNvSpPr>
          <p:nvPr>
            <p:ph type="body" idx="1"/>
          </p:nvPr>
        </p:nvSpPr>
        <p:spPr>
          <a:xfrm>
            <a:off x="0" y="661550"/>
            <a:ext cx="4842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Each position instead encodes a latent feature vector corresponding to the object at that location.</a:t>
            </a:r>
            <a:endParaRPr/>
          </a:p>
          <a:p>
            <a:pPr marL="0" lvl="0" indent="0" algn="l" rtl="0">
              <a:spcBef>
                <a:spcPts val="1200"/>
              </a:spcBef>
              <a:spcAft>
                <a:spcPts val="1200"/>
              </a:spcAft>
              <a:buNone/>
            </a:pPr>
            <a:r>
              <a:rPr lang="en"/>
              <a:t>Now, train this latent vector to be similar to vectors in the parallel feature map, </a:t>
            </a:r>
            <a:r>
              <a:rPr lang="en" b="1"/>
              <a:t>F</a:t>
            </a:r>
            <a:r>
              <a:rPr lang="en"/>
              <a:t> at the locations where the gt mask is 1 and dissimilar to the locations where the gt mask is 0.</a:t>
            </a:r>
            <a:endParaRPr/>
          </a:p>
        </p:txBody>
      </p:sp>
      <p:sp>
        <p:nvSpPr>
          <p:cNvPr id="181" name="Google Shape;181;p25"/>
          <p:cNvSpPr/>
          <p:nvPr/>
        </p:nvSpPr>
        <p:spPr>
          <a:xfrm>
            <a:off x="6320150" y="2120138"/>
            <a:ext cx="499200" cy="49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182" name="Google Shape;182;p25"/>
          <p:cNvPicPr preferRelativeResize="0"/>
          <p:nvPr/>
        </p:nvPicPr>
        <p:blipFill>
          <a:blip r:embed="rId4">
            <a:alphaModFix/>
          </a:blip>
          <a:stretch>
            <a:fillRect/>
          </a:stretch>
        </p:blipFill>
        <p:spPr>
          <a:xfrm>
            <a:off x="2994127" y="3784050"/>
            <a:ext cx="4028198" cy="303316"/>
          </a:xfrm>
          <a:prstGeom prst="rect">
            <a:avLst/>
          </a:prstGeom>
          <a:noFill/>
          <a:ln>
            <a:noFill/>
          </a:ln>
        </p:spPr>
      </p:pic>
      <p:cxnSp>
        <p:nvCxnSpPr>
          <p:cNvPr id="183" name="Google Shape;183;p25"/>
          <p:cNvCxnSpPr/>
          <p:nvPr/>
        </p:nvCxnSpPr>
        <p:spPr>
          <a:xfrm>
            <a:off x="4505602" y="4168420"/>
            <a:ext cx="2516700" cy="16500"/>
          </a:xfrm>
          <a:prstGeom prst="straightConnector1">
            <a:avLst/>
          </a:prstGeom>
          <a:noFill/>
          <a:ln w="38100" cap="flat" cmpd="sng">
            <a:solidFill>
              <a:schemeClr val="dk2"/>
            </a:solidFill>
            <a:prstDash val="solid"/>
            <a:round/>
            <a:headEnd type="triangle" w="med" len="med"/>
            <a:tailEnd type="triangle" w="med" len="med"/>
          </a:ln>
        </p:spPr>
      </p:cxnSp>
      <p:cxnSp>
        <p:nvCxnSpPr>
          <p:cNvPr id="184" name="Google Shape;184;p25"/>
          <p:cNvCxnSpPr/>
          <p:nvPr/>
        </p:nvCxnSpPr>
        <p:spPr>
          <a:xfrm>
            <a:off x="2994127" y="4172397"/>
            <a:ext cx="1467000" cy="8700"/>
          </a:xfrm>
          <a:prstGeom prst="straightConnector1">
            <a:avLst/>
          </a:prstGeom>
          <a:noFill/>
          <a:ln w="38100" cap="flat" cmpd="sng">
            <a:solidFill>
              <a:schemeClr val="dk2"/>
            </a:solidFill>
            <a:prstDash val="solid"/>
            <a:round/>
            <a:headEnd type="triangle" w="med" len="med"/>
            <a:tailEnd type="triangle" w="med" len="med"/>
          </a:ln>
        </p:spPr>
      </p:cxnSp>
      <p:sp>
        <p:nvSpPr>
          <p:cNvPr id="185" name="Google Shape;185;p25"/>
          <p:cNvSpPr txBox="1">
            <a:spLocks noGrp="1"/>
          </p:cNvSpPr>
          <p:nvPr>
            <p:ph type="body" idx="1"/>
          </p:nvPr>
        </p:nvSpPr>
        <p:spPr>
          <a:xfrm>
            <a:off x="3179798" y="4172396"/>
            <a:ext cx="972000" cy="54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BBox (xywh)</a:t>
            </a:r>
            <a:endParaRPr/>
          </a:p>
        </p:txBody>
      </p:sp>
      <p:sp>
        <p:nvSpPr>
          <p:cNvPr id="186" name="Google Shape;186;p25"/>
          <p:cNvSpPr txBox="1">
            <a:spLocks noGrp="1"/>
          </p:cNvSpPr>
          <p:nvPr>
            <p:ph type="body" idx="1"/>
          </p:nvPr>
        </p:nvSpPr>
        <p:spPr>
          <a:xfrm>
            <a:off x="4663099" y="4172396"/>
            <a:ext cx="1998900" cy="547500"/>
          </a:xfrm>
          <a:prstGeom prst="rect">
            <a:avLst/>
          </a:prstGeom>
        </p:spPr>
        <p:txBody>
          <a:bodyPr spcFirstLastPara="1" wrap="square" lIns="91425" tIns="91425" rIns="91425" bIns="91425" anchor="t" anchorCtr="0">
            <a:normAutofit fontScale="77500" lnSpcReduction="20000"/>
          </a:bodyPr>
          <a:lstStyle/>
          <a:p>
            <a:pPr marL="0" lvl="0" indent="457200" algn="l" rtl="0">
              <a:spcBef>
                <a:spcPts val="0"/>
              </a:spcBef>
              <a:spcAft>
                <a:spcPts val="1200"/>
              </a:spcAft>
              <a:buNone/>
            </a:pPr>
            <a:r>
              <a:rPr lang="en"/>
              <a:t>Cls Scores</a:t>
            </a:r>
            <a:endParaRPr/>
          </a:p>
        </p:txBody>
      </p:sp>
      <p:cxnSp>
        <p:nvCxnSpPr>
          <p:cNvPr id="187" name="Google Shape;187;p25"/>
          <p:cNvCxnSpPr/>
          <p:nvPr/>
        </p:nvCxnSpPr>
        <p:spPr>
          <a:xfrm rot="5400000">
            <a:off x="5432632" y="2686096"/>
            <a:ext cx="1198200" cy="10647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188" name="Google Shape;188;p25"/>
          <p:cNvPicPr preferRelativeResize="0"/>
          <p:nvPr/>
        </p:nvPicPr>
        <p:blipFill>
          <a:blip r:embed="rId5">
            <a:alphaModFix/>
          </a:blip>
          <a:stretch>
            <a:fillRect/>
          </a:stretch>
        </p:blipFill>
        <p:spPr>
          <a:xfrm>
            <a:off x="7022239" y="3788311"/>
            <a:ext cx="1881612" cy="303322"/>
          </a:xfrm>
          <a:prstGeom prst="rect">
            <a:avLst/>
          </a:prstGeom>
          <a:noFill/>
          <a:ln>
            <a:noFill/>
          </a:ln>
        </p:spPr>
      </p:pic>
      <p:cxnSp>
        <p:nvCxnSpPr>
          <p:cNvPr id="189" name="Google Shape;189;p25"/>
          <p:cNvCxnSpPr/>
          <p:nvPr/>
        </p:nvCxnSpPr>
        <p:spPr>
          <a:xfrm>
            <a:off x="7022263" y="4189269"/>
            <a:ext cx="1861500" cy="19500"/>
          </a:xfrm>
          <a:prstGeom prst="straightConnector1">
            <a:avLst/>
          </a:prstGeom>
          <a:noFill/>
          <a:ln w="38100" cap="flat" cmpd="sng">
            <a:solidFill>
              <a:schemeClr val="dk2"/>
            </a:solidFill>
            <a:prstDash val="solid"/>
            <a:round/>
            <a:headEnd type="triangle" w="med" len="med"/>
            <a:tailEnd type="triangle" w="med" len="med"/>
          </a:ln>
        </p:spPr>
      </p:cxnSp>
      <p:sp>
        <p:nvSpPr>
          <p:cNvPr id="190" name="Google Shape;190;p25"/>
          <p:cNvSpPr txBox="1">
            <a:spLocks noGrp="1"/>
          </p:cNvSpPr>
          <p:nvPr>
            <p:ph type="body" idx="1"/>
          </p:nvPr>
        </p:nvSpPr>
        <p:spPr>
          <a:xfrm>
            <a:off x="7243553" y="4227225"/>
            <a:ext cx="1761600" cy="547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191" name="Google Shape;191;p25"/>
          <p:cNvSpPr txBox="1"/>
          <p:nvPr/>
        </p:nvSpPr>
        <p:spPr>
          <a:xfrm>
            <a:off x="8013780" y="4507050"/>
            <a:ext cx="12591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0" y="-178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pic>
        <p:nvPicPr>
          <p:cNvPr id="197" name="Google Shape;197;p26"/>
          <p:cNvPicPr preferRelativeResize="0"/>
          <p:nvPr/>
        </p:nvPicPr>
        <p:blipFill>
          <a:blip r:embed="rId3">
            <a:alphaModFix/>
          </a:blip>
          <a:stretch>
            <a:fillRect/>
          </a:stretch>
        </p:blipFill>
        <p:spPr>
          <a:xfrm>
            <a:off x="5978980" y="917488"/>
            <a:ext cx="2642129" cy="2487576"/>
          </a:xfrm>
          <a:prstGeom prst="rect">
            <a:avLst/>
          </a:prstGeom>
          <a:noFill/>
          <a:ln>
            <a:noFill/>
          </a:ln>
        </p:spPr>
      </p:pic>
      <p:sp>
        <p:nvSpPr>
          <p:cNvPr id="198" name="Google Shape;198;p26"/>
          <p:cNvSpPr/>
          <p:nvPr/>
        </p:nvSpPr>
        <p:spPr>
          <a:xfrm>
            <a:off x="6515609" y="2303750"/>
            <a:ext cx="466200" cy="438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199" name="Google Shape;199;p26"/>
          <p:cNvPicPr preferRelativeResize="0"/>
          <p:nvPr/>
        </p:nvPicPr>
        <p:blipFill>
          <a:blip r:embed="rId4">
            <a:alphaModFix/>
          </a:blip>
          <a:stretch>
            <a:fillRect/>
          </a:stretch>
        </p:blipFill>
        <p:spPr>
          <a:xfrm>
            <a:off x="3539450" y="3766552"/>
            <a:ext cx="3761349" cy="266656"/>
          </a:xfrm>
          <a:prstGeom prst="rect">
            <a:avLst/>
          </a:prstGeom>
          <a:noFill/>
          <a:ln>
            <a:noFill/>
          </a:ln>
        </p:spPr>
      </p:pic>
      <p:cxnSp>
        <p:nvCxnSpPr>
          <p:cNvPr id="200" name="Google Shape;200;p26"/>
          <p:cNvCxnSpPr/>
          <p:nvPr/>
        </p:nvCxnSpPr>
        <p:spPr>
          <a:xfrm>
            <a:off x="4950797" y="4104464"/>
            <a:ext cx="2349900" cy="14400"/>
          </a:xfrm>
          <a:prstGeom prst="straightConnector1">
            <a:avLst/>
          </a:prstGeom>
          <a:noFill/>
          <a:ln w="38100" cap="flat" cmpd="sng">
            <a:solidFill>
              <a:schemeClr val="dk2"/>
            </a:solidFill>
            <a:prstDash val="solid"/>
            <a:round/>
            <a:headEnd type="triangle" w="med" len="med"/>
            <a:tailEnd type="triangle" w="med" len="med"/>
          </a:ln>
        </p:spPr>
      </p:cxnSp>
      <p:cxnSp>
        <p:nvCxnSpPr>
          <p:cNvPr id="201" name="Google Shape;201;p26"/>
          <p:cNvCxnSpPr/>
          <p:nvPr/>
        </p:nvCxnSpPr>
        <p:spPr>
          <a:xfrm>
            <a:off x="3539450" y="4107960"/>
            <a:ext cx="1369800" cy="7500"/>
          </a:xfrm>
          <a:prstGeom prst="straightConnector1">
            <a:avLst/>
          </a:prstGeom>
          <a:noFill/>
          <a:ln w="38100" cap="flat" cmpd="sng">
            <a:solidFill>
              <a:schemeClr val="dk2"/>
            </a:solidFill>
            <a:prstDash val="solid"/>
            <a:round/>
            <a:headEnd type="triangle" w="med" len="med"/>
            <a:tailEnd type="triangle" w="med" len="med"/>
          </a:ln>
        </p:spPr>
      </p:cxnSp>
      <p:sp>
        <p:nvSpPr>
          <p:cNvPr id="202" name="Google Shape;202;p26"/>
          <p:cNvSpPr txBox="1">
            <a:spLocks noGrp="1"/>
          </p:cNvSpPr>
          <p:nvPr>
            <p:ph type="body" idx="1"/>
          </p:nvPr>
        </p:nvSpPr>
        <p:spPr>
          <a:xfrm>
            <a:off x="3712821" y="4107960"/>
            <a:ext cx="907500" cy="48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BBox (xywh)</a:t>
            </a:r>
            <a:endParaRPr/>
          </a:p>
        </p:txBody>
      </p:sp>
      <p:sp>
        <p:nvSpPr>
          <p:cNvPr id="203" name="Google Shape;203;p26"/>
          <p:cNvSpPr txBox="1">
            <a:spLocks noGrp="1"/>
          </p:cNvSpPr>
          <p:nvPr>
            <p:ph type="body" idx="1"/>
          </p:nvPr>
        </p:nvSpPr>
        <p:spPr>
          <a:xfrm>
            <a:off x="5097861" y="4107960"/>
            <a:ext cx="1866600" cy="481200"/>
          </a:xfrm>
          <a:prstGeom prst="rect">
            <a:avLst/>
          </a:prstGeom>
        </p:spPr>
        <p:txBody>
          <a:bodyPr spcFirstLastPara="1" wrap="square" lIns="91425" tIns="91425" rIns="91425" bIns="91425" anchor="t" anchorCtr="0">
            <a:normAutofit fontScale="55000" lnSpcReduction="20000"/>
          </a:bodyPr>
          <a:lstStyle/>
          <a:p>
            <a:pPr marL="0" lvl="0" indent="457200" algn="l" rtl="0">
              <a:spcBef>
                <a:spcPts val="0"/>
              </a:spcBef>
              <a:spcAft>
                <a:spcPts val="1200"/>
              </a:spcAft>
              <a:buNone/>
            </a:pPr>
            <a:r>
              <a:rPr lang="en"/>
              <a:t>Cls Scores</a:t>
            </a:r>
            <a:endParaRPr/>
          </a:p>
        </p:txBody>
      </p:sp>
      <p:cxnSp>
        <p:nvCxnSpPr>
          <p:cNvPr id="204" name="Google Shape;204;p26"/>
          <p:cNvCxnSpPr/>
          <p:nvPr/>
        </p:nvCxnSpPr>
        <p:spPr>
          <a:xfrm rot="5400000">
            <a:off x="5719632" y="2772171"/>
            <a:ext cx="1053300" cy="9942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05" name="Google Shape;205;p26"/>
          <p:cNvPicPr preferRelativeResize="0"/>
          <p:nvPr/>
        </p:nvPicPr>
        <p:blipFill>
          <a:blip r:embed="rId5">
            <a:alphaModFix/>
          </a:blip>
          <a:stretch>
            <a:fillRect/>
          </a:stretch>
        </p:blipFill>
        <p:spPr>
          <a:xfrm>
            <a:off x="7300719" y="3770297"/>
            <a:ext cx="1756965" cy="266661"/>
          </a:xfrm>
          <a:prstGeom prst="rect">
            <a:avLst/>
          </a:prstGeom>
          <a:noFill/>
          <a:ln>
            <a:noFill/>
          </a:ln>
        </p:spPr>
      </p:pic>
      <p:cxnSp>
        <p:nvCxnSpPr>
          <p:cNvPr id="206" name="Google Shape;206;p26"/>
          <p:cNvCxnSpPr/>
          <p:nvPr/>
        </p:nvCxnSpPr>
        <p:spPr>
          <a:xfrm>
            <a:off x="7300741" y="4122793"/>
            <a:ext cx="1738200" cy="17100"/>
          </a:xfrm>
          <a:prstGeom prst="straightConnector1">
            <a:avLst/>
          </a:prstGeom>
          <a:noFill/>
          <a:ln w="38100" cap="flat" cmpd="sng">
            <a:solidFill>
              <a:schemeClr val="dk2"/>
            </a:solidFill>
            <a:prstDash val="solid"/>
            <a:round/>
            <a:headEnd type="triangle" w="med" len="med"/>
            <a:tailEnd type="triangle" w="med" len="med"/>
          </a:ln>
        </p:spPr>
      </p:cxnSp>
      <p:sp>
        <p:nvSpPr>
          <p:cNvPr id="207" name="Google Shape;207;p26"/>
          <p:cNvSpPr txBox="1">
            <a:spLocks noGrp="1"/>
          </p:cNvSpPr>
          <p:nvPr>
            <p:ph type="body" idx="1"/>
          </p:nvPr>
        </p:nvSpPr>
        <p:spPr>
          <a:xfrm>
            <a:off x="7507372" y="4156162"/>
            <a:ext cx="1644900" cy="4812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208" name="Google Shape;208;p26"/>
          <p:cNvSpPr/>
          <p:nvPr/>
        </p:nvSpPr>
        <p:spPr>
          <a:xfrm>
            <a:off x="140750" y="714400"/>
            <a:ext cx="3398700" cy="32340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9" name="Google Shape;209;p26"/>
          <p:cNvSpPr/>
          <p:nvPr/>
        </p:nvSpPr>
        <p:spPr>
          <a:xfrm>
            <a:off x="546409" y="1886875"/>
            <a:ext cx="466200" cy="438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210" name="Google Shape;210;p26"/>
          <p:cNvCxnSpPr/>
          <p:nvPr/>
        </p:nvCxnSpPr>
        <p:spPr>
          <a:xfrm rot="-5400000" flipH="1">
            <a:off x="689432" y="2410521"/>
            <a:ext cx="1040400" cy="8709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11" name="Google Shape;211;p26"/>
          <p:cNvPicPr preferRelativeResize="0"/>
          <p:nvPr/>
        </p:nvPicPr>
        <p:blipFill>
          <a:blip r:embed="rId6">
            <a:alphaModFix/>
          </a:blip>
          <a:stretch>
            <a:fillRect/>
          </a:stretch>
        </p:blipFill>
        <p:spPr>
          <a:xfrm>
            <a:off x="449425" y="3366175"/>
            <a:ext cx="2290725" cy="266650"/>
          </a:xfrm>
          <a:prstGeom prst="rect">
            <a:avLst/>
          </a:prstGeom>
          <a:noFill/>
          <a:ln>
            <a:noFill/>
          </a:ln>
        </p:spPr>
      </p:pic>
      <p:sp>
        <p:nvSpPr>
          <p:cNvPr id="212" name="Google Shape;212;p26"/>
          <p:cNvSpPr txBox="1"/>
          <p:nvPr/>
        </p:nvSpPr>
        <p:spPr>
          <a:xfrm>
            <a:off x="1080175" y="571075"/>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213" name="Google Shape;213;p26"/>
          <p:cNvSpPr txBox="1"/>
          <p:nvPr/>
        </p:nvSpPr>
        <p:spPr>
          <a:xfrm>
            <a:off x="400050" y="13456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(H’ x W’ x K)</a:t>
            </a:r>
            <a:endParaRPr sz="3000" b="1">
              <a:solidFill>
                <a:schemeClr val="dk2"/>
              </a:solidFill>
            </a:endParaRPr>
          </a:p>
        </p:txBody>
      </p:sp>
      <p:sp>
        <p:nvSpPr>
          <p:cNvPr id="214" name="Google Shape;214;p26"/>
          <p:cNvSpPr txBox="1"/>
          <p:nvPr/>
        </p:nvSpPr>
        <p:spPr>
          <a:xfrm>
            <a:off x="8374725" y="4225750"/>
            <a:ext cx="10671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7"/>
          <p:cNvSpPr txBox="1">
            <a:spLocks noGrp="1"/>
          </p:cNvSpPr>
          <p:nvPr>
            <p:ph type="title"/>
          </p:nvPr>
        </p:nvSpPr>
        <p:spPr>
          <a:xfrm>
            <a:off x="-12875"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pic>
        <p:nvPicPr>
          <p:cNvPr id="220" name="Google Shape;220;p27"/>
          <p:cNvPicPr preferRelativeResize="0"/>
          <p:nvPr/>
        </p:nvPicPr>
        <p:blipFill>
          <a:blip r:embed="rId3">
            <a:alphaModFix/>
          </a:blip>
          <a:stretch>
            <a:fillRect/>
          </a:stretch>
        </p:blipFill>
        <p:spPr>
          <a:xfrm>
            <a:off x="6412305" y="626527"/>
            <a:ext cx="2180697" cy="1979195"/>
          </a:xfrm>
          <a:prstGeom prst="rect">
            <a:avLst/>
          </a:prstGeom>
          <a:noFill/>
          <a:ln>
            <a:noFill/>
          </a:ln>
        </p:spPr>
      </p:pic>
      <p:sp>
        <p:nvSpPr>
          <p:cNvPr id="221" name="Google Shape;221;p27"/>
          <p:cNvSpPr/>
          <p:nvPr/>
        </p:nvSpPr>
        <p:spPr>
          <a:xfrm>
            <a:off x="6855215" y="1729482"/>
            <a:ext cx="384900" cy="34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222" name="Google Shape;222;p27"/>
          <p:cNvPicPr preferRelativeResize="0"/>
          <p:nvPr/>
        </p:nvPicPr>
        <p:blipFill>
          <a:blip r:embed="rId4">
            <a:alphaModFix/>
          </a:blip>
          <a:stretch>
            <a:fillRect/>
          </a:stretch>
        </p:blipFill>
        <p:spPr>
          <a:xfrm>
            <a:off x="4398825" y="2893333"/>
            <a:ext cx="3104452" cy="212160"/>
          </a:xfrm>
          <a:prstGeom prst="rect">
            <a:avLst/>
          </a:prstGeom>
          <a:noFill/>
          <a:ln>
            <a:noFill/>
          </a:ln>
        </p:spPr>
      </p:pic>
      <p:cxnSp>
        <p:nvCxnSpPr>
          <p:cNvPr id="223" name="Google Shape;223;p27"/>
          <p:cNvCxnSpPr/>
          <p:nvPr/>
        </p:nvCxnSpPr>
        <p:spPr>
          <a:xfrm rot="5400000">
            <a:off x="6214008" y="2087362"/>
            <a:ext cx="837900" cy="8205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24" name="Google Shape;224;p27"/>
          <p:cNvPicPr preferRelativeResize="0"/>
          <p:nvPr/>
        </p:nvPicPr>
        <p:blipFill>
          <a:blip r:embed="rId5">
            <a:alphaModFix/>
          </a:blip>
          <a:stretch>
            <a:fillRect/>
          </a:stretch>
        </p:blipFill>
        <p:spPr>
          <a:xfrm>
            <a:off x="7503210" y="2896313"/>
            <a:ext cx="1450122" cy="212164"/>
          </a:xfrm>
          <a:prstGeom prst="rect">
            <a:avLst/>
          </a:prstGeom>
          <a:noFill/>
          <a:ln>
            <a:noFill/>
          </a:ln>
        </p:spPr>
      </p:pic>
      <p:cxnSp>
        <p:nvCxnSpPr>
          <p:cNvPr id="225" name="Google Shape;225;p27"/>
          <p:cNvCxnSpPr/>
          <p:nvPr/>
        </p:nvCxnSpPr>
        <p:spPr>
          <a:xfrm>
            <a:off x="7503228" y="3176770"/>
            <a:ext cx="1434600" cy="13500"/>
          </a:xfrm>
          <a:prstGeom prst="straightConnector1">
            <a:avLst/>
          </a:prstGeom>
          <a:noFill/>
          <a:ln w="38100" cap="flat" cmpd="sng">
            <a:solidFill>
              <a:schemeClr val="dk2"/>
            </a:solidFill>
            <a:prstDash val="solid"/>
            <a:round/>
            <a:headEnd type="triangle" w="med" len="med"/>
            <a:tailEnd type="triangle" w="med" len="med"/>
          </a:ln>
        </p:spPr>
      </p:cxnSp>
      <p:sp>
        <p:nvSpPr>
          <p:cNvPr id="226" name="Google Shape;226;p27"/>
          <p:cNvSpPr txBox="1">
            <a:spLocks noGrp="1"/>
          </p:cNvSpPr>
          <p:nvPr>
            <p:ph type="body" idx="1"/>
          </p:nvPr>
        </p:nvSpPr>
        <p:spPr>
          <a:xfrm>
            <a:off x="7403176" y="3176775"/>
            <a:ext cx="2100300" cy="38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227" name="Google Shape;227;p27"/>
          <p:cNvSpPr/>
          <p:nvPr/>
        </p:nvSpPr>
        <p:spPr>
          <a:xfrm>
            <a:off x="140750" y="714400"/>
            <a:ext cx="3398700" cy="32340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8" name="Google Shape;228;p27"/>
          <p:cNvSpPr/>
          <p:nvPr/>
        </p:nvSpPr>
        <p:spPr>
          <a:xfrm>
            <a:off x="546409" y="1886875"/>
            <a:ext cx="466200" cy="438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229" name="Google Shape;229;p27"/>
          <p:cNvCxnSpPr/>
          <p:nvPr/>
        </p:nvCxnSpPr>
        <p:spPr>
          <a:xfrm rot="-5400000" flipH="1">
            <a:off x="689432" y="2410521"/>
            <a:ext cx="1040400" cy="8709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30" name="Google Shape;230;p27"/>
          <p:cNvPicPr preferRelativeResize="0"/>
          <p:nvPr/>
        </p:nvPicPr>
        <p:blipFill>
          <a:blip r:embed="rId6">
            <a:alphaModFix/>
          </a:blip>
          <a:stretch>
            <a:fillRect/>
          </a:stretch>
        </p:blipFill>
        <p:spPr>
          <a:xfrm>
            <a:off x="449425" y="3366175"/>
            <a:ext cx="2290725" cy="266650"/>
          </a:xfrm>
          <a:prstGeom prst="rect">
            <a:avLst/>
          </a:prstGeom>
          <a:noFill/>
          <a:ln>
            <a:noFill/>
          </a:ln>
        </p:spPr>
      </p:pic>
      <p:sp>
        <p:nvSpPr>
          <p:cNvPr id="231" name="Google Shape;231;p27"/>
          <p:cNvSpPr/>
          <p:nvPr/>
        </p:nvSpPr>
        <p:spPr>
          <a:xfrm>
            <a:off x="7100450" y="2770900"/>
            <a:ext cx="1948200" cy="1223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27"/>
          <p:cNvSpPr/>
          <p:nvPr/>
        </p:nvSpPr>
        <p:spPr>
          <a:xfrm>
            <a:off x="354575" y="3157050"/>
            <a:ext cx="2680500" cy="684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33" name="Google Shape;233;p27"/>
          <p:cNvCxnSpPr>
            <a:stCxn id="232" idx="2"/>
            <a:endCxn id="231" idx="2"/>
          </p:cNvCxnSpPr>
          <p:nvPr/>
        </p:nvCxnSpPr>
        <p:spPr>
          <a:xfrm rot="-5400000" flipH="1">
            <a:off x="4808675" y="728100"/>
            <a:ext cx="152100" cy="6379800"/>
          </a:xfrm>
          <a:prstGeom prst="bentConnector3">
            <a:avLst>
              <a:gd name="adj1" fmla="val 256525"/>
            </a:avLst>
          </a:prstGeom>
          <a:noFill/>
          <a:ln w="28575" cap="flat" cmpd="sng">
            <a:solidFill>
              <a:schemeClr val="dk2"/>
            </a:solidFill>
            <a:prstDash val="solid"/>
            <a:round/>
            <a:headEnd type="triangle" w="med" len="med"/>
            <a:tailEnd type="none" w="med" len="med"/>
          </a:ln>
        </p:spPr>
      </p:cxnSp>
      <p:sp>
        <p:nvSpPr>
          <p:cNvPr id="234" name="Google Shape;234;p27"/>
          <p:cNvSpPr txBox="1"/>
          <p:nvPr/>
        </p:nvSpPr>
        <p:spPr>
          <a:xfrm>
            <a:off x="3196750" y="4351200"/>
            <a:ext cx="47913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Compute Similarity</a:t>
            </a:r>
            <a:r>
              <a:rPr lang="en" sz="1800">
                <a:solidFill>
                  <a:schemeClr val="dk2"/>
                </a:solidFill>
              </a:rPr>
              <a:t> - Dot Product</a:t>
            </a:r>
            <a:endParaRPr sz="1800">
              <a:solidFill>
                <a:schemeClr val="dk2"/>
              </a:solidFill>
            </a:endParaRPr>
          </a:p>
          <a:p>
            <a:pPr marL="0" lvl="0" indent="0" algn="l" rtl="0">
              <a:spcBef>
                <a:spcPts val="0"/>
              </a:spcBef>
              <a:spcAft>
                <a:spcPts val="0"/>
              </a:spcAft>
              <a:buNone/>
            </a:pPr>
            <a:r>
              <a:rPr lang="en" sz="1800">
                <a:solidFill>
                  <a:schemeClr val="dk2"/>
                </a:solidFill>
              </a:rPr>
              <a:t>at every location of </a:t>
            </a:r>
            <a:r>
              <a:rPr lang="en" sz="1800" b="1">
                <a:solidFill>
                  <a:schemeClr val="dk2"/>
                </a:solidFill>
              </a:rPr>
              <a:t>F</a:t>
            </a:r>
            <a:r>
              <a:rPr lang="en" sz="1800">
                <a:solidFill>
                  <a:schemeClr val="dk2"/>
                </a:solidFill>
              </a:rPr>
              <a:t> to get mask logits for </a:t>
            </a:r>
            <a:r>
              <a:rPr lang="en" sz="1800" b="1">
                <a:solidFill>
                  <a:schemeClr val="dk2"/>
                </a:solidFill>
              </a:rPr>
              <a:t>f</a:t>
            </a:r>
            <a:endParaRPr sz="1800" b="1">
              <a:solidFill>
                <a:schemeClr val="dk2"/>
              </a:solidFill>
            </a:endParaRPr>
          </a:p>
        </p:txBody>
      </p:sp>
      <p:sp>
        <p:nvSpPr>
          <p:cNvPr id="235" name="Google Shape;235;p27"/>
          <p:cNvSpPr txBox="1"/>
          <p:nvPr/>
        </p:nvSpPr>
        <p:spPr>
          <a:xfrm>
            <a:off x="1080175" y="571075"/>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236" name="Google Shape;236;p27"/>
          <p:cNvSpPr txBox="1"/>
          <p:nvPr/>
        </p:nvSpPr>
        <p:spPr>
          <a:xfrm>
            <a:off x="837800" y="12289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(H’ x W’ x K)</a:t>
            </a:r>
            <a:endParaRPr sz="3000" b="1">
              <a:solidFill>
                <a:schemeClr val="dk2"/>
              </a:solidFill>
            </a:endParaRPr>
          </a:p>
        </p:txBody>
      </p:sp>
      <p:sp>
        <p:nvSpPr>
          <p:cNvPr id="237" name="Google Shape;237;p27"/>
          <p:cNvSpPr txBox="1"/>
          <p:nvPr/>
        </p:nvSpPr>
        <p:spPr>
          <a:xfrm>
            <a:off x="8165700" y="3399075"/>
            <a:ext cx="1185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3000" b="1">
              <a:solidFill>
                <a:schemeClr val="dk2"/>
              </a:solidFill>
            </a:endParaRPr>
          </a:p>
        </p:txBody>
      </p:sp>
      <p:sp>
        <p:nvSpPr>
          <p:cNvPr id="238" name="Google Shape;238;p27"/>
          <p:cNvSpPr txBox="1"/>
          <p:nvPr/>
        </p:nvSpPr>
        <p:spPr>
          <a:xfrm>
            <a:off x="3423925" y="3319300"/>
            <a:ext cx="16470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K dim</a:t>
            </a:r>
            <a:endParaRPr sz="3000" b="1">
              <a:solidFill>
                <a:schemeClr val="dk2"/>
              </a:solidFill>
            </a:endParaRPr>
          </a:p>
        </p:txBody>
      </p:sp>
      <p:cxnSp>
        <p:nvCxnSpPr>
          <p:cNvPr id="239" name="Google Shape;239;p27"/>
          <p:cNvCxnSpPr>
            <a:stCxn id="232" idx="3"/>
            <a:endCxn id="238" idx="1"/>
          </p:cNvCxnSpPr>
          <p:nvPr/>
        </p:nvCxnSpPr>
        <p:spPr>
          <a:xfrm>
            <a:off x="3035075" y="3499500"/>
            <a:ext cx="388800" cy="134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p:nvPr/>
        </p:nvSpPr>
        <p:spPr>
          <a:xfrm>
            <a:off x="140750" y="714400"/>
            <a:ext cx="3398700" cy="32340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5" name="Google Shape;245;p28"/>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pic>
        <p:nvPicPr>
          <p:cNvPr id="246" name="Google Shape;246;p28"/>
          <p:cNvPicPr preferRelativeResize="0"/>
          <p:nvPr/>
        </p:nvPicPr>
        <p:blipFill>
          <a:blip r:embed="rId3">
            <a:alphaModFix/>
          </a:blip>
          <a:stretch>
            <a:fillRect/>
          </a:stretch>
        </p:blipFill>
        <p:spPr>
          <a:xfrm>
            <a:off x="6412305" y="626527"/>
            <a:ext cx="2180697" cy="1979195"/>
          </a:xfrm>
          <a:prstGeom prst="rect">
            <a:avLst/>
          </a:prstGeom>
          <a:noFill/>
          <a:ln>
            <a:noFill/>
          </a:ln>
        </p:spPr>
      </p:pic>
      <p:sp>
        <p:nvSpPr>
          <p:cNvPr id="247" name="Google Shape;247;p28"/>
          <p:cNvSpPr/>
          <p:nvPr/>
        </p:nvSpPr>
        <p:spPr>
          <a:xfrm>
            <a:off x="6855215" y="1729482"/>
            <a:ext cx="384900" cy="34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248" name="Google Shape;248;p28"/>
          <p:cNvPicPr preferRelativeResize="0"/>
          <p:nvPr/>
        </p:nvPicPr>
        <p:blipFill>
          <a:blip r:embed="rId4">
            <a:alphaModFix/>
          </a:blip>
          <a:stretch>
            <a:fillRect/>
          </a:stretch>
        </p:blipFill>
        <p:spPr>
          <a:xfrm>
            <a:off x="4398825" y="2893333"/>
            <a:ext cx="3104452" cy="212160"/>
          </a:xfrm>
          <a:prstGeom prst="rect">
            <a:avLst/>
          </a:prstGeom>
          <a:noFill/>
          <a:ln>
            <a:noFill/>
          </a:ln>
        </p:spPr>
      </p:pic>
      <p:cxnSp>
        <p:nvCxnSpPr>
          <p:cNvPr id="249" name="Google Shape;249;p28"/>
          <p:cNvCxnSpPr/>
          <p:nvPr/>
        </p:nvCxnSpPr>
        <p:spPr>
          <a:xfrm rot="5400000">
            <a:off x="6214008" y="2087362"/>
            <a:ext cx="837900" cy="8205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50" name="Google Shape;250;p28"/>
          <p:cNvPicPr preferRelativeResize="0"/>
          <p:nvPr/>
        </p:nvPicPr>
        <p:blipFill>
          <a:blip r:embed="rId5">
            <a:alphaModFix/>
          </a:blip>
          <a:stretch>
            <a:fillRect/>
          </a:stretch>
        </p:blipFill>
        <p:spPr>
          <a:xfrm>
            <a:off x="7503210" y="2896313"/>
            <a:ext cx="1450122" cy="212164"/>
          </a:xfrm>
          <a:prstGeom prst="rect">
            <a:avLst/>
          </a:prstGeom>
          <a:noFill/>
          <a:ln>
            <a:noFill/>
          </a:ln>
        </p:spPr>
      </p:pic>
      <p:cxnSp>
        <p:nvCxnSpPr>
          <p:cNvPr id="251" name="Google Shape;251;p28"/>
          <p:cNvCxnSpPr/>
          <p:nvPr/>
        </p:nvCxnSpPr>
        <p:spPr>
          <a:xfrm>
            <a:off x="7503228" y="3176770"/>
            <a:ext cx="1434600" cy="13500"/>
          </a:xfrm>
          <a:prstGeom prst="straightConnector1">
            <a:avLst/>
          </a:prstGeom>
          <a:noFill/>
          <a:ln w="38100" cap="flat" cmpd="sng">
            <a:solidFill>
              <a:schemeClr val="dk2"/>
            </a:solidFill>
            <a:prstDash val="solid"/>
            <a:round/>
            <a:headEnd type="triangle" w="med" len="med"/>
            <a:tailEnd type="triangle" w="med" len="med"/>
          </a:ln>
        </p:spPr>
      </p:cxnSp>
      <p:sp>
        <p:nvSpPr>
          <p:cNvPr id="252" name="Google Shape;252;p28"/>
          <p:cNvSpPr txBox="1">
            <a:spLocks noGrp="1"/>
          </p:cNvSpPr>
          <p:nvPr>
            <p:ph type="body" idx="1"/>
          </p:nvPr>
        </p:nvSpPr>
        <p:spPr>
          <a:xfrm>
            <a:off x="7403176" y="3176775"/>
            <a:ext cx="2100300" cy="38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253" name="Google Shape;253;p28"/>
          <p:cNvSpPr/>
          <p:nvPr/>
        </p:nvSpPr>
        <p:spPr>
          <a:xfrm>
            <a:off x="546409" y="1886875"/>
            <a:ext cx="466200" cy="438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254" name="Google Shape;254;p28"/>
          <p:cNvSpPr/>
          <p:nvPr/>
        </p:nvSpPr>
        <p:spPr>
          <a:xfrm>
            <a:off x="7100450" y="2770900"/>
            <a:ext cx="1948200" cy="1223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55" name="Google Shape;255;p28"/>
          <p:cNvCxnSpPr>
            <a:stCxn id="253" idx="3"/>
            <a:endCxn id="254" idx="1"/>
          </p:cNvCxnSpPr>
          <p:nvPr/>
        </p:nvCxnSpPr>
        <p:spPr>
          <a:xfrm>
            <a:off x="1012609" y="2106325"/>
            <a:ext cx="6087900" cy="1276200"/>
          </a:xfrm>
          <a:prstGeom prst="bentConnector3">
            <a:avLst>
              <a:gd name="adj1" fmla="val 50000"/>
            </a:avLst>
          </a:prstGeom>
          <a:noFill/>
          <a:ln w="28575" cap="flat" cmpd="sng">
            <a:solidFill>
              <a:schemeClr val="dk2"/>
            </a:solidFill>
            <a:prstDash val="solid"/>
            <a:round/>
            <a:headEnd type="triangle" w="med" len="med"/>
            <a:tailEnd type="none" w="med" len="med"/>
          </a:ln>
        </p:spPr>
      </p:cxnSp>
      <p:sp>
        <p:nvSpPr>
          <p:cNvPr id="256" name="Google Shape;256;p28"/>
          <p:cNvSpPr/>
          <p:nvPr/>
        </p:nvSpPr>
        <p:spPr>
          <a:xfrm>
            <a:off x="2268284" y="3494175"/>
            <a:ext cx="466200" cy="4389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257" name="Google Shape;257;p28"/>
          <p:cNvCxnSpPr>
            <a:stCxn id="256" idx="3"/>
          </p:cNvCxnSpPr>
          <p:nvPr/>
        </p:nvCxnSpPr>
        <p:spPr>
          <a:xfrm rot="10800000" flipH="1">
            <a:off x="2734484" y="3602025"/>
            <a:ext cx="4365900" cy="111600"/>
          </a:xfrm>
          <a:prstGeom prst="bentConnector3">
            <a:avLst>
              <a:gd name="adj1" fmla="val 50000"/>
            </a:avLst>
          </a:prstGeom>
          <a:noFill/>
          <a:ln w="28575" cap="flat" cmpd="sng">
            <a:solidFill>
              <a:schemeClr val="dk2"/>
            </a:solidFill>
            <a:prstDash val="solid"/>
            <a:round/>
            <a:headEnd type="triangle" w="med" len="med"/>
            <a:tailEnd type="none" w="med" len="med"/>
          </a:ln>
        </p:spPr>
      </p:cxnSp>
      <p:sp>
        <p:nvSpPr>
          <p:cNvPr id="258" name="Google Shape;258;p28"/>
          <p:cNvSpPr/>
          <p:nvPr/>
        </p:nvSpPr>
        <p:spPr>
          <a:xfrm>
            <a:off x="1256425" y="2511575"/>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9" name="Google Shape;259;p28"/>
          <p:cNvSpPr/>
          <p:nvPr/>
        </p:nvSpPr>
        <p:spPr>
          <a:xfrm>
            <a:off x="1484600" y="2782175"/>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28"/>
          <p:cNvSpPr/>
          <p:nvPr/>
        </p:nvSpPr>
        <p:spPr>
          <a:xfrm>
            <a:off x="1711400" y="3052775"/>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1" name="Google Shape;261;p28"/>
          <p:cNvSpPr txBox="1"/>
          <p:nvPr/>
        </p:nvSpPr>
        <p:spPr>
          <a:xfrm>
            <a:off x="1080175" y="571075"/>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262" name="Google Shape;262;p28"/>
          <p:cNvSpPr txBox="1"/>
          <p:nvPr/>
        </p:nvSpPr>
        <p:spPr>
          <a:xfrm>
            <a:off x="837800" y="12289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(H’ x W’ x K)</a:t>
            </a:r>
            <a:endParaRPr sz="3000" b="1">
              <a:solidFill>
                <a:schemeClr val="dk2"/>
              </a:solidFill>
            </a:endParaRPr>
          </a:p>
        </p:txBody>
      </p:sp>
      <p:sp>
        <p:nvSpPr>
          <p:cNvPr id="263" name="Google Shape;263;p28"/>
          <p:cNvSpPr txBox="1"/>
          <p:nvPr/>
        </p:nvSpPr>
        <p:spPr>
          <a:xfrm>
            <a:off x="8165700" y="3399075"/>
            <a:ext cx="1185300" cy="6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3000" b="1">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9"/>
          <p:cNvSpPr/>
          <p:nvPr/>
        </p:nvSpPr>
        <p:spPr>
          <a:xfrm>
            <a:off x="335575" y="789470"/>
            <a:ext cx="2475300" cy="24012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9" name="Google Shape;269;p29"/>
          <p:cNvPicPr preferRelativeResize="0"/>
          <p:nvPr/>
        </p:nvPicPr>
        <p:blipFill>
          <a:blip r:embed="rId3">
            <a:alphaModFix/>
          </a:blip>
          <a:stretch>
            <a:fillRect/>
          </a:stretch>
        </p:blipFill>
        <p:spPr>
          <a:xfrm>
            <a:off x="4903294" y="724227"/>
            <a:ext cx="1588252" cy="1469507"/>
          </a:xfrm>
          <a:prstGeom prst="rect">
            <a:avLst/>
          </a:prstGeom>
          <a:noFill/>
          <a:ln>
            <a:noFill/>
          </a:ln>
        </p:spPr>
      </p:pic>
      <p:sp>
        <p:nvSpPr>
          <p:cNvPr id="270" name="Google Shape;270;p29"/>
          <p:cNvSpPr/>
          <p:nvPr/>
        </p:nvSpPr>
        <p:spPr>
          <a:xfrm>
            <a:off x="5225876" y="1543145"/>
            <a:ext cx="280500" cy="2595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271" name="Google Shape;271;p29"/>
          <p:cNvPicPr preferRelativeResize="0"/>
          <p:nvPr/>
        </p:nvPicPr>
        <p:blipFill>
          <a:blip r:embed="rId4">
            <a:alphaModFix/>
          </a:blip>
          <a:stretch>
            <a:fillRect/>
          </a:stretch>
        </p:blipFill>
        <p:spPr>
          <a:xfrm>
            <a:off x="3436830" y="2407279"/>
            <a:ext cx="2261046" cy="157524"/>
          </a:xfrm>
          <a:prstGeom prst="rect">
            <a:avLst/>
          </a:prstGeom>
          <a:noFill/>
          <a:ln>
            <a:noFill/>
          </a:ln>
        </p:spPr>
      </p:pic>
      <p:cxnSp>
        <p:nvCxnSpPr>
          <p:cNvPr id="272" name="Google Shape;272;p29"/>
          <p:cNvCxnSpPr/>
          <p:nvPr/>
        </p:nvCxnSpPr>
        <p:spPr>
          <a:xfrm rot="5400000">
            <a:off x="4752896" y="1814704"/>
            <a:ext cx="622200" cy="5976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273" name="Google Shape;273;p29"/>
          <p:cNvPicPr preferRelativeResize="0"/>
          <p:nvPr/>
        </p:nvPicPr>
        <p:blipFill>
          <a:blip r:embed="rId5">
            <a:alphaModFix/>
          </a:blip>
          <a:stretch>
            <a:fillRect/>
          </a:stretch>
        </p:blipFill>
        <p:spPr>
          <a:xfrm>
            <a:off x="5697826" y="2409492"/>
            <a:ext cx="1056157" cy="157527"/>
          </a:xfrm>
          <a:prstGeom prst="rect">
            <a:avLst/>
          </a:prstGeom>
          <a:noFill/>
          <a:ln>
            <a:noFill/>
          </a:ln>
        </p:spPr>
      </p:pic>
      <p:cxnSp>
        <p:nvCxnSpPr>
          <p:cNvPr id="274" name="Google Shape;274;p29"/>
          <p:cNvCxnSpPr/>
          <p:nvPr/>
        </p:nvCxnSpPr>
        <p:spPr>
          <a:xfrm>
            <a:off x="5697839" y="2617724"/>
            <a:ext cx="1044900" cy="9900"/>
          </a:xfrm>
          <a:prstGeom prst="straightConnector1">
            <a:avLst/>
          </a:prstGeom>
          <a:noFill/>
          <a:ln w="38100" cap="flat" cmpd="sng">
            <a:solidFill>
              <a:schemeClr val="dk2"/>
            </a:solidFill>
            <a:prstDash val="solid"/>
            <a:round/>
            <a:headEnd type="triangle" w="med" len="med"/>
            <a:tailEnd type="triangle" w="med" len="med"/>
          </a:ln>
        </p:spPr>
      </p:cxnSp>
      <p:sp>
        <p:nvSpPr>
          <p:cNvPr id="275" name="Google Shape;275;p29"/>
          <p:cNvSpPr/>
          <p:nvPr/>
        </p:nvSpPr>
        <p:spPr>
          <a:xfrm>
            <a:off x="631026" y="1660006"/>
            <a:ext cx="339600" cy="325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276" name="Google Shape;276;p29"/>
          <p:cNvSpPr/>
          <p:nvPr/>
        </p:nvSpPr>
        <p:spPr>
          <a:xfrm>
            <a:off x="5516411" y="2168625"/>
            <a:ext cx="1419000" cy="908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77" name="Google Shape;277;p29"/>
          <p:cNvCxnSpPr>
            <a:stCxn id="275" idx="3"/>
            <a:endCxn id="276" idx="1"/>
          </p:cNvCxnSpPr>
          <p:nvPr/>
        </p:nvCxnSpPr>
        <p:spPr>
          <a:xfrm>
            <a:off x="970626" y="1822906"/>
            <a:ext cx="4545900" cy="799800"/>
          </a:xfrm>
          <a:prstGeom prst="bentConnector3">
            <a:avLst>
              <a:gd name="adj1" fmla="val 49999"/>
            </a:avLst>
          </a:prstGeom>
          <a:noFill/>
          <a:ln w="28575" cap="flat" cmpd="sng">
            <a:solidFill>
              <a:schemeClr val="dk2"/>
            </a:solidFill>
            <a:prstDash val="solid"/>
            <a:round/>
            <a:headEnd type="triangle" w="med" len="med"/>
            <a:tailEnd type="none" w="med" len="med"/>
          </a:ln>
        </p:spPr>
      </p:cxnSp>
      <p:sp>
        <p:nvSpPr>
          <p:cNvPr id="278" name="Google Shape;278;p29"/>
          <p:cNvSpPr txBox="1"/>
          <p:nvPr/>
        </p:nvSpPr>
        <p:spPr>
          <a:xfrm>
            <a:off x="5653628" y="2617725"/>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
        <p:nvSpPr>
          <p:cNvPr id="279" name="Google Shape;279;p29"/>
          <p:cNvSpPr/>
          <p:nvPr/>
        </p:nvSpPr>
        <p:spPr>
          <a:xfrm>
            <a:off x="1885107" y="2853390"/>
            <a:ext cx="339600" cy="325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280" name="Google Shape;280;p29"/>
          <p:cNvCxnSpPr>
            <a:stCxn id="279" idx="3"/>
          </p:cNvCxnSpPr>
          <p:nvPr/>
        </p:nvCxnSpPr>
        <p:spPr>
          <a:xfrm rot="10800000" flipH="1">
            <a:off x="2224707" y="2857590"/>
            <a:ext cx="3295500" cy="158700"/>
          </a:xfrm>
          <a:prstGeom prst="bentConnector3">
            <a:avLst>
              <a:gd name="adj1" fmla="val 19859"/>
            </a:avLst>
          </a:prstGeom>
          <a:noFill/>
          <a:ln w="28575" cap="flat" cmpd="sng">
            <a:solidFill>
              <a:schemeClr val="dk2"/>
            </a:solidFill>
            <a:prstDash val="solid"/>
            <a:round/>
            <a:headEnd type="triangle" w="med" len="med"/>
            <a:tailEnd type="none" w="med" len="med"/>
          </a:ln>
        </p:spPr>
      </p:cxnSp>
      <p:sp>
        <p:nvSpPr>
          <p:cNvPr id="281" name="Google Shape;281;p29"/>
          <p:cNvSpPr/>
          <p:nvPr/>
        </p:nvSpPr>
        <p:spPr>
          <a:xfrm rot="10800000" flipH="1">
            <a:off x="1212627" y="2902200"/>
            <a:ext cx="1276800" cy="1589700"/>
          </a:xfrm>
          <a:prstGeom prst="bentArrow">
            <a:avLst>
              <a:gd name="adj1" fmla="val 25000"/>
              <a:gd name="adj2" fmla="val 25000"/>
              <a:gd name="adj3" fmla="val 25000"/>
              <a:gd name="adj4" fmla="val 4375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29"/>
          <p:cNvSpPr/>
          <p:nvPr/>
        </p:nvSpPr>
        <p:spPr>
          <a:xfrm>
            <a:off x="1062175" y="19858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29"/>
          <p:cNvSpPr/>
          <p:nvPr/>
        </p:nvSpPr>
        <p:spPr>
          <a:xfrm>
            <a:off x="1290350" y="22564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29"/>
          <p:cNvSpPr/>
          <p:nvPr/>
        </p:nvSpPr>
        <p:spPr>
          <a:xfrm>
            <a:off x="1517150" y="25270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5" name="Google Shape;285;p29"/>
          <p:cNvSpPr txBox="1"/>
          <p:nvPr/>
        </p:nvSpPr>
        <p:spPr>
          <a:xfrm>
            <a:off x="1062175" y="724225"/>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F</a:t>
            </a:r>
            <a:endParaRPr sz="3000" b="1">
              <a:solidFill>
                <a:schemeClr val="dk2"/>
              </a:solidFill>
            </a:endParaRPr>
          </a:p>
        </p:txBody>
      </p:sp>
      <p:sp>
        <p:nvSpPr>
          <p:cNvPr id="286" name="Google Shape;286;p29"/>
          <p:cNvSpPr txBox="1"/>
          <p:nvPr/>
        </p:nvSpPr>
        <p:spPr>
          <a:xfrm>
            <a:off x="837800" y="12289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287" name="Google Shape;287;p29"/>
          <p:cNvSpPr txBox="1"/>
          <p:nvPr/>
        </p:nvSpPr>
        <p:spPr>
          <a:xfrm>
            <a:off x="91325" y="3950700"/>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pic>
        <p:nvPicPr>
          <p:cNvPr id="288" name="Google Shape;288;p29"/>
          <p:cNvPicPr preferRelativeResize="0"/>
          <p:nvPr/>
        </p:nvPicPr>
        <p:blipFill>
          <a:blip r:embed="rId6">
            <a:alphaModFix/>
          </a:blip>
          <a:stretch>
            <a:fillRect/>
          </a:stretch>
        </p:blipFill>
        <p:spPr>
          <a:xfrm>
            <a:off x="3012824" y="2990075"/>
            <a:ext cx="2108775" cy="2067000"/>
          </a:xfrm>
          <a:prstGeom prst="rect">
            <a:avLst/>
          </a:prstGeom>
          <a:noFill/>
          <a:ln>
            <a:noFill/>
          </a:ln>
        </p:spPr>
      </p:pic>
      <p:sp>
        <p:nvSpPr>
          <p:cNvPr id="289" name="Google Shape;289;p29"/>
          <p:cNvSpPr txBox="1"/>
          <p:nvPr/>
        </p:nvSpPr>
        <p:spPr>
          <a:xfrm>
            <a:off x="4192725" y="2990075"/>
            <a:ext cx="997800" cy="9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Predicted Instance Mask</a:t>
            </a:r>
            <a:endParaRPr sz="800" b="1">
              <a:solidFill>
                <a:schemeClr val="lt1"/>
              </a:solidFill>
            </a:endParaRPr>
          </a:p>
        </p:txBody>
      </p:sp>
      <p:sp>
        <p:nvSpPr>
          <p:cNvPr id="290" name="Google Shape;290;p29"/>
          <p:cNvSpPr txBox="1"/>
          <p:nvPr/>
        </p:nvSpPr>
        <p:spPr>
          <a:xfrm>
            <a:off x="4377850" y="3269150"/>
            <a:ext cx="1227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lt1"/>
                </a:solidFill>
              </a:rPr>
              <a:t>(H’ x W’)</a:t>
            </a:r>
            <a:endParaRPr sz="1000" b="1">
              <a:solidFill>
                <a:schemeClr val="lt1"/>
              </a:solidFill>
            </a:endParaRPr>
          </a:p>
        </p:txBody>
      </p:sp>
      <p:sp>
        <p:nvSpPr>
          <p:cNvPr id="291" name="Google Shape;291;p29"/>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30"/>
          <p:cNvPicPr preferRelativeResize="0"/>
          <p:nvPr/>
        </p:nvPicPr>
        <p:blipFill>
          <a:blip r:embed="rId3">
            <a:alphaModFix/>
          </a:blip>
          <a:stretch>
            <a:fillRect/>
          </a:stretch>
        </p:blipFill>
        <p:spPr>
          <a:xfrm>
            <a:off x="3012824" y="2990075"/>
            <a:ext cx="2108775" cy="2067000"/>
          </a:xfrm>
          <a:prstGeom prst="rect">
            <a:avLst/>
          </a:prstGeom>
          <a:noFill/>
          <a:ln>
            <a:noFill/>
          </a:ln>
        </p:spPr>
      </p:pic>
      <p:pic>
        <p:nvPicPr>
          <p:cNvPr id="297" name="Google Shape;297;p30"/>
          <p:cNvPicPr preferRelativeResize="0"/>
          <p:nvPr/>
        </p:nvPicPr>
        <p:blipFill>
          <a:blip r:embed="rId4">
            <a:alphaModFix/>
          </a:blip>
          <a:stretch>
            <a:fillRect/>
          </a:stretch>
        </p:blipFill>
        <p:spPr>
          <a:xfrm>
            <a:off x="6912125" y="2934188"/>
            <a:ext cx="2133600" cy="2076450"/>
          </a:xfrm>
          <a:prstGeom prst="rect">
            <a:avLst/>
          </a:prstGeom>
          <a:noFill/>
          <a:ln>
            <a:noFill/>
          </a:ln>
        </p:spPr>
      </p:pic>
      <p:sp>
        <p:nvSpPr>
          <p:cNvPr id="298" name="Google Shape;298;p30"/>
          <p:cNvSpPr/>
          <p:nvPr/>
        </p:nvSpPr>
        <p:spPr>
          <a:xfrm>
            <a:off x="335575" y="782723"/>
            <a:ext cx="2338500" cy="2152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9" name="Google Shape;299;p30"/>
          <p:cNvPicPr preferRelativeResize="0"/>
          <p:nvPr/>
        </p:nvPicPr>
        <p:blipFill>
          <a:blip r:embed="rId5">
            <a:alphaModFix/>
          </a:blip>
          <a:stretch>
            <a:fillRect/>
          </a:stretch>
        </p:blipFill>
        <p:spPr>
          <a:xfrm>
            <a:off x="4650507" y="724227"/>
            <a:ext cx="1500355" cy="1317533"/>
          </a:xfrm>
          <a:prstGeom prst="rect">
            <a:avLst/>
          </a:prstGeom>
          <a:noFill/>
          <a:ln>
            <a:noFill/>
          </a:ln>
        </p:spPr>
      </p:pic>
      <p:sp>
        <p:nvSpPr>
          <p:cNvPr id="300" name="Google Shape;300;p30"/>
          <p:cNvSpPr/>
          <p:nvPr/>
        </p:nvSpPr>
        <p:spPr>
          <a:xfrm>
            <a:off x="4955236" y="1458453"/>
            <a:ext cx="264900" cy="2328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301" name="Google Shape;301;p30"/>
          <p:cNvPicPr preferRelativeResize="0"/>
          <p:nvPr/>
        </p:nvPicPr>
        <p:blipFill>
          <a:blip r:embed="rId6">
            <a:alphaModFix/>
          </a:blip>
          <a:stretch>
            <a:fillRect/>
          </a:stretch>
        </p:blipFill>
        <p:spPr>
          <a:xfrm>
            <a:off x="3265200" y="2233219"/>
            <a:ext cx="2135916" cy="141233"/>
          </a:xfrm>
          <a:prstGeom prst="rect">
            <a:avLst/>
          </a:prstGeom>
          <a:noFill/>
          <a:ln>
            <a:noFill/>
          </a:ln>
        </p:spPr>
      </p:pic>
      <p:cxnSp>
        <p:nvCxnSpPr>
          <p:cNvPr id="302" name="Google Shape;302;p30"/>
          <p:cNvCxnSpPr/>
          <p:nvPr/>
        </p:nvCxnSpPr>
        <p:spPr>
          <a:xfrm rot="5400000">
            <a:off x="4523279" y="1687599"/>
            <a:ext cx="558000" cy="5646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303" name="Google Shape;303;p30"/>
          <p:cNvPicPr preferRelativeResize="0"/>
          <p:nvPr/>
        </p:nvPicPr>
        <p:blipFill>
          <a:blip r:embed="rId7">
            <a:alphaModFix/>
          </a:blip>
          <a:stretch>
            <a:fillRect/>
          </a:stretch>
        </p:blipFill>
        <p:spPr>
          <a:xfrm>
            <a:off x="5401067" y="2235203"/>
            <a:ext cx="997709" cy="141236"/>
          </a:xfrm>
          <a:prstGeom prst="rect">
            <a:avLst/>
          </a:prstGeom>
          <a:noFill/>
          <a:ln>
            <a:noFill/>
          </a:ln>
        </p:spPr>
      </p:pic>
      <p:cxnSp>
        <p:nvCxnSpPr>
          <p:cNvPr id="304" name="Google Shape;304;p30"/>
          <p:cNvCxnSpPr/>
          <p:nvPr/>
        </p:nvCxnSpPr>
        <p:spPr>
          <a:xfrm>
            <a:off x="5401080" y="2421900"/>
            <a:ext cx="987300" cy="8700"/>
          </a:xfrm>
          <a:prstGeom prst="straightConnector1">
            <a:avLst/>
          </a:prstGeom>
          <a:noFill/>
          <a:ln w="38100" cap="flat" cmpd="sng">
            <a:solidFill>
              <a:schemeClr val="dk2"/>
            </a:solidFill>
            <a:prstDash val="solid"/>
            <a:round/>
            <a:headEnd type="triangle" w="med" len="med"/>
            <a:tailEnd type="triangle" w="med" len="med"/>
          </a:ln>
        </p:spPr>
      </p:cxnSp>
      <p:sp>
        <p:nvSpPr>
          <p:cNvPr id="305" name="Google Shape;305;p30"/>
          <p:cNvSpPr/>
          <p:nvPr/>
        </p:nvSpPr>
        <p:spPr>
          <a:xfrm>
            <a:off x="614675" y="1563228"/>
            <a:ext cx="320700" cy="29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306" name="Google Shape;306;p30"/>
          <p:cNvSpPr/>
          <p:nvPr/>
        </p:nvSpPr>
        <p:spPr>
          <a:xfrm>
            <a:off x="5229693" y="2019246"/>
            <a:ext cx="1340400" cy="814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307" name="Google Shape;307;p30"/>
          <p:cNvCxnSpPr>
            <a:stCxn id="305" idx="3"/>
            <a:endCxn id="306" idx="1"/>
          </p:cNvCxnSpPr>
          <p:nvPr/>
        </p:nvCxnSpPr>
        <p:spPr>
          <a:xfrm>
            <a:off x="935375" y="1709328"/>
            <a:ext cx="4294200" cy="717000"/>
          </a:xfrm>
          <a:prstGeom prst="bentConnector3">
            <a:avLst>
              <a:gd name="adj1" fmla="val 49999"/>
            </a:avLst>
          </a:prstGeom>
          <a:noFill/>
          <a:ln w="28575" cap="flat" cmpd="sng">
            <a:solidFill>
              <a:schemeClr val="dk2"/>
            </a:solidFill>
            <a:prstDash val="solid"/>
            <a:round/>
            <a:headEnd type="triangle" w="med" len="med"/>
            <a:tailEnd type="none" w="med" len="med"/>
          </a:ln>
        </p:spPr>
      </p:cxnSp>
      <p:sp>
        <p:nvSpPr>
          <p:cNvPr id="308" name="Google Shape;308;p30"/>
          <p:cNvSpPr/>
          <p:nvPr/>
        </p:nvSpPr>
        <p:spPr>
          <a:xfrm>
            <a:off x="1799353" y="2633193"/>
            <a:ext cx="320700" cy="29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309" name="Google Shape;309;p30"/>
          <p:cNvCxnSpPr>
            <a:stCxn id="308" idx="3"/>
          </p:cNvCxnSpPr>
          <p:nvPr/>
        </p:nvCxnSpPr>
        <p:spPr>
          <a:xfrm rot="10800000" flipH="1">
            <a:off x="2120053" y="2637093"/>
            <a:ext cx="3113100" cy="142200"/>
          </a:xfrm>
          <a:prstGeom prst="bentConnector3">
            <a:avLst>
              <a:gd name="adj1" fmla="val 19859"/>
            </a:avLst>
          </a:prstGeom>
          <a:noFill/>
          <a:ln w="28575" cap="flat" cmpd="sng">
            <a:solidFill>
              <a:schemeClr val="dk2"/>
            </a:solidFill>
            <a:prstDash val="solid"/>
            <a:round/>
            <a:headEnd type="triangle" w="med" len="med"/>
            <a:tailEnd type="none" w="med" len="med"/>
          </a:ln>
        </p:spPr>
      </p:cxnSp>
      <p:sp>
        <p:nvSpPr>
          <p:cNvPr id="310" name="Google Shape;310;p30"/>
          <p:cNvSpPr/>
          <p:nvPr/>
        </p:nvSpPr>
        <p:spPr>
          <a:xfrm rot="10800000" flipH="1">
            <a:off x="1164089" y="2676950"/>
            <a:ext cx="1206000" cy="1425300"/>
          </a:xfrm>
          <a:prstGeom prst="bentArrow">
            <a:avLst>
              <a:gd name="adj1" fmla="val 25000"/>
              <a:gd name="adj2" fmla="val 25000"/>
              <a:gd name="adj3" fmla="val 25000"/>
              <a:gd name="adj4" fmla="val 4375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1" name="Google Shape;311;p30"/>
          <p:cNvSpPr/>
          <p:nvPr/>
        </p:nvSpPr>
        <p:spPr>
          <a:xfrm>
            <a:off x="1021963" y="1855329"/>
            <a:ext cx="286200" cy="24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2" name="Google Shape;312;p30"/>
          <p:cNvSpPr/>
          <p:nvPr/>
        </p:nvSpPr>
        <p:spPr>
          <a:xfrm>
            <a:off x="1237511" y="2097944"/>
            <a:ext cx="286200" cy="24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3" name="Google Shape;313;p30"/>
          <p:cNvSpPr/>
          <p:nvPr/>
        </p:nvSpPr>
        <p:spPr>
          <a:xfrm>
            <a:off x="1451759" y="2340558"/>
            <a:ext cx="286200" cy="24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4" name="Google Shape;314;p30"/>
          <p:cNvSpPr/>
          <p:nvPr/>
        </p:nvSpPr>
        <p:spPr>
          <a:xfrm rot="5400000">
            <a:off x="5774524" y="3225575"/>
            <a:ext cx="400500" cy="14937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15" name="Google Shape;315;p30"/>
          <p:cNvSpPr txBox="1"/>
          <p:nvPr/>
        </p:nvSpPr>
        <p:spPr>
          <a:xfrm>
            <a:off x="4192725" y="2990075"/>
            <a:ext cx="997800" cy="9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Predicted Instance Mask</a:t>
            </a:r>
            <a:endParaRPr sz="800" b="1">
              <a:solidFill>
                <a:schemeClr val="lt1"/>
              </a:solidFill>
            </a:endParaRPr>
          </a:p>
        </p:txBody>
      </p:sp>
      <p:sp>
        <p:nvSpPr>
          <p:cNvPr id="316" name="Google Shape;316;p30"/>
          <p:cNvSpPr txBox="1"/>
          <p:nvPr/>
        </p:nvSpPr>
        <p:spPr>
          <a:xfrm>
            <a:off x="4377850" y="3269150"/>
            <a:ext cx="1227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lt1"/>
                </a:solidFill>
              </a:rPr>
              <a:t>(H’ x W’)</a:t>
            </a:r>
            <a:endParaRPr sz="1000" b="1">
              <a:solidFill>
                <a:schemeClr val="lt1"/>
              </a:solidFill>
            </a:endParaRPr>
          </a:p>
        </p:txBody>
      </p:sp>
      <p:sp>
        <p:nvSpPr>
          <p:cNvPr id="317" name="Google Shape;317;p30"/>
          <p:cNvSpPr txBox="1"/>
          <p:nvPr/>
        </p:nvSpPr>
        <p:spPr>
          <a:xfrm>
            <a:off x="8132850" y="2935550"/>
            <a:ext cx="1227300" cy="9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Ground Truth Instance Mask</a:t>
            </a:r>
            <a:endParaRPr sz="800" b="1">
              <a:solidFill>
                <a:schemeClr val="lt1"/>
              </a:solidFill>
            </a:endParaRPr>
          </a:p>
        </p:txBody>
      </p:sp>
      <p:sp>
        <p:nvSpPr>
          <p:cNvPr id="318" name="Google Shape;318;p30"/>
          <p:cNvSpPr txBox="1"/>
          <p:nvPr/>
        </p:nvSpPr>
        <p:spPr>
          <a:xfrm>
            <a:off x="8260950" y="3230975"/>
            <a:ext cx="12273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lt1"/>
                </a:solidFill>
              </a:rPr>
              <a:t>(H’ x W’)</a:t>
            </a:r>
            <a:endParaRPr sz="1000" b="1">
              <a:solidFill>
                <a:schemeClr val="lt1"/>
              </a:solidFill>
            </a:endParaRPr>
          </a:p>
        </p:txBody>
      </p:sp>
      <p:sp>
        <p:nvSpPr>
          <p:cNvPr id="319" name="Google Shape;319;p30"/>
          <p:cNvSpPr txBox="1"/>
          <p:nvPr/>
        </p:nvSpPr>
        <p:spPr>
          <a:xfrm>
            <a:off x="154475" y="3701825"/>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sp>
        <p:nvSpPr>
          <p:cNvPr id="320" name="Google Shape;320;p30"/>
          <p:cNvSpPr txBox="1"/>
          <p:nvPr/>
        </p:nvSpPr>
        <p:spPr>
          <a:xfrm>
            <a:off x="1062175" y="618038"/>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chemeClr val="dk2"/>
                </a:solidFill>
              </a:rPr>
              <a:t>F</a:t>
            </a:r>
            <a:endParaRPr sz="3000" b="1">
              <a:solidFill>
                <a:schemeClr val="dk2"/>
              </a:solidFill>
            </a:endParaRPr>
          </a:p>
        </p:txBody>
      </p:sp>
      <p:sp>
        <p:nvSpPr>
          <p:cNvPr id="321" name="Google Shape;321;p30"/>
          <p:cNvSpPr txBox="1"/>
          <p:nvPr/>
        </p:nvSpPr>
        <p:spPr>
          <a:xfrm>
            <a:off x="837800" y="1122788"/>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322" name="Google Shape;322;p30"/>
          <p:cNvSpPr txBox="1"/>
          <p:nvPr/>
        </p:nvSpPr>
        <p:spPr>
          <a:xfrm>
            <a:off x="5332103" y="2421900"/>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
        <p:nvSpPr>
          <p:cNvPr id="323" name="Google Shape;323;p30"/>
          <p:cNvSpPr txBox="1"/>
          <p:nvPr/>
        </p:nvSpPr>
        <p:spPr>
          <a:xfrm>
            <a:off x="5609610" y="4190500"/>
            <a:ext cx="12825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C55A11"/>
                </a:solidFill>
              </a:rPr>
              <a:t>BCE Loss</a:t>
            </a:r>
            <a:endParaRPr sz="2000" b="1">
              <a:solidFill>
                <a:srgbClr val="C55A11"/>
              </a:solidFill>
            </a:endParaRPr>
          </a:p>
        </p:txBody>
      </p:sp>
      <p:sp>
        <p:nvSpPr>
          <p:cNvPr id="324" name="Google Shape;324;p30"/>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body" idx="1"/>
          </p:nvPr>
        </p:nvSpPr>
        <p:spPr>
          <a:xfrm>
            <a:off x="0" y="728700"/>
            <a:ext cx="8911200" cy="36861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a:t>This idea was presented in the paper:</a:t>
            </a:r>
            <a:endParaRPr/>
          </a:p>
          <a:p>
            <a:pPr marL="0" lvl="0" indent="0" algn="ctr" rtl="0">
              <a:spcBef>
                <a:spcPts val="1200"/>
              </a:spcBef>
              <a:spcAft>
                <a:spcPts val="0"/>
              </a:spcAft>
              <a:buNone/>
            </a:pPr>
            <a:endParaRPr/>
          </a:p>
          <a:p>
            <a:pPr marL="0" lvl="0" indent="0" algn="ctr" rtl="0">
              <a:spcBef>
                <a:spcPts val="1200"/>
              </a:spcBef>
              <a:spcAft>
                <a:spcPts val="0"/>
              </a:spcAft>
              <a:buNone/>
            </a:pPr>
            <a:r>
              <a:rPr lang="en" b="1"/>
              <a:t>YOLACT Real-time Instance Segmentation</a:t>
            </a:r>
            <a:r>
              <a:rPr lang="en"/>
              <a:t> </a:t>
            </a:r>
            <a:br>
              <a:rPr lang="en"/>
            </a:br>
            <a:r>
              <a:rPr lang="en"/>
              <a:t>(</a:t>
            </a:r>
            <a:r>
              <a:rPr lang="en" u="sng">
                <a:solidFill>
                  <a:schemeClr val="hlink"/>
                </a:solidFill>
                <a:hlinkClick r:id="rId3"/>
              </a:rPr>
              <a:t>https://arxiv.org/pdf/1904.02689)</a:t>
            </a:r>
            <a:endParaRPr/>
          </a:p>
          <a:p>
            <a:pPr marL="0" lvl="0" indent="0" algn="ctr" rtl="0">
              <a:spcBef>
                <a:spcPts val="1200"/>
              </a:spcBef>
              <a:spcAft>
                <a:spcPts val="0"/>
              </a:spcAft>
              <a:buNone/>
            </a:pPr>
            <a:endParaRPr/>
          </a:p>
          <a:p>
            <a:pPr marL="0" lvl="0" indent="0" algn="ctr" rtl="0">
              <a:spcBef>
                <a:spcPts val="1200"/>
              </a:spcBef>
              <a:spcAft>
                <a:spcPts val="0"/>
              </a:spcAft>
              <a:buNone/>
            </a:pPr>
            <a:r>
              <a:rPr lang="en"/>
              <a:t>Daniel Bolya, Chong Zhou, Fanyi Xiao, Yong Jae Lee</a:t>
            </a:r>
            <a:endParaRPr/>
          </a:p>
          <a:p>
            <a:pPr marL="0" lvl="0" indent="0" algn="ctr" rtl="0">
              <a:spcBef>
                <a:spcPts val="1200"/>
              </a:spcBef>
              <a:spcAft>
                <a:spcPts val="0"/>
              </a:spcAft>
              <a:buNone/>
            </a:pPr>
            <a:r>
              <a:rPr lang="en"/>
              <a:t>University of California, Davis</a:t>
            </a:r>
            <a:endParaRPr/>
          </a:p>
          <a:p>
            <a:pPr marL="0" lvl="0" indent="0" algn="ctr" rtl="0">
              <a:spcBef>
                <a:spcPts val="1200"/>
              </a:spcBef>
              <a:spcAft>
                <a:spcPts val="1200"/>
              </a:spcAft>
              <a:buNone/>
            </a:pPr>
            <a:r>
              <a:rPr lang="en" b="1"/>
              <a:t>ICCV 2019</a:t>
            </a:r>
            <a:endParaRPr b="1"/>
          </a:p>
        </p:txBody>
      </p:sp>
      <p:sp>
        <p:nvSpPr>
          <p:cNvPr id="330" name="Google Shape;330;p31"/>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#2)</a:t>
            </a:r>
            <a:endParaRPr sz="302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702425"/>
            <a:ext cx="8839199" cy="933808"/>
          </a:xfrm>
          <a:prstGeom prst="rect">
            <a:avLst/>
          </a:prstGeom>
          <a:noFill/>
          <a:ln>
            <a:noFill/>
          </a:ln>
        </p:spPr>
      </p:pic>
      <p:pic>
        <p:nvPicPr>
          <p:cNvPr id="60" name="Google Shape;60;p14"/>
          <p:cNvPicPr preferRelativeResize="0"/>
          <p:nvPr/>
        </p:nvPicPr>
        <p:blipFill>
          <a:blip r:embed="rId4">
            <a:alphaModFix/>
          </a:blip>
          <a:stretch>
            <a:fillRect/>
          </a:stretch>
        </p:blipFill>
        <p:spPr>
          <a:xfrm>
            <a:off x="152400" y="1788633"/>
            <a:ext cx="8839198" cy="1852976"/>
          </a:xfrm>
          <a:prstGeom prst="rect">
            <a:avLst/>
          </a:prstGeom>
          <a:noFill/>
          <a:ln>
            <a:noFill/>
          </a:ln>
        </p:spPr>
      </p:pic>
      <p:pic>
        <p:nvPicPr>
          <p:cNvPr id="61" name="Google Shape;61;p14"/>
          <p:cNvPicPr preferRelativeResize="0"/>
          <p:nvPr/>
        </p:nvPicPr>
        <p:blipFill>
          <a:blip r:embed="rId5">
            <a:alphaModFix/>
          </a:blip>
          <a:stretch>
            <a:fillRect/>
          </a:stretch>
        </p:blipFill>
        <p:spPr>
          <a:xfrm>
            <a:off x="248225" y="3682350"/>
            <a:ext cx="8647552" cy="983225"/>
          </a:xfrm>
          <a:prstGeom prst="rect">
            <a:avLst/>
          </a:prstGeom>
          <a:noFill/>
          <a:ln>
            <a:noFill/>
          </a:ln>
        </p:spPr>
      </p:pic>
      <p:pic>
        <p:nvPicPr>
          <p:cNvPr id="62" name="Google Shape;62;p14"/>
          <p:cNvPicPr preferRelativeResize="0"/>
          <p:nvPr/>
        </p:nvPicPr>
        <p:blipFill>
          <a:blip r:embed="rId6">
            <a:alphaModFix/>
          </a:blip>
          <a:stretch>
            <a:fillRect/>
          </a:stretch>
        </p:blipFill>
        <p:spPr>
          <a:xfrm>
            <a:off x="0" y="4706325"/>
            <a:ext cx="4327995" cy="397625"/>
          </a:xfrm>
          <a:prstGeom prst="rect">
            <a:avLst/>
          </a:prstGeom>
          <a:noFill/>
          <a:ln>
            <a:noFill/>
          </a:ln>
        </p:spPr>
      </p:pic>
      <p:pic>
        <p:nvPicPr>
          <p:cNvPr id="63" name="Google Shape;63;p14"/>
          <p:cNvPicPr preferRelativeResize="0"/>
          <p:nvPr/>
        </p:nvPicPr>
        <p:blipFill>
          <a:blip r:embed="rId7">
            <a:alphaModFix/>
          </a:blip>
          <a:stretch>
            <a:fillRect/>
          </a:stretch>
        </p:blipFill>
        <p:spPr>
          <a:xfrm>
            <a:off x="-10325" y="-14925"/>
            <a:ext cx="4015575" cy="767300"/>
          </a:xfrm>
          <a:prstGeom prst="rect">
            <a:avLst/>
          </a:prstGeom>
          <a:noFill/>
          <a:ln>
            <a:noFill/>
          </a:ln>
        </p:spPr>
      </p:pic>
      <p:sp>
        <p:nvSpPr>
          <p:cNvPr id="64" name="Google Shape;64;p14"/>
          <p:cNvSpPr/>
          <p:nvPr/>
        </p:nvSpPr>
        <p:spPr>
          <a:xfrm>
            <a:off x="6750600" y="448150"/>
            <a:ext cx="2393400" cy="3707400"/>
          </a:xfrm>
          <a:prstGeom prst="rect">
            <a:avLst/>
          </a:prstGeom>
          <a:noFill/>
          <a:ln w="1143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Performance</a:t>
            </a:r>
            <a:endParaRPr sz="3020"/>
          </a:p>
        </p:txBody>
      </p:sp>
      <p:sp>
        <p:nvSpPr>
          <p:cNvPr id="336" name="Google Shape;336;p32"/>
          <p:cNvSpPr txBox="1">
            <a:spLocks noGrp="1"/>
          </p:cNvSpPr>
          <p:nvPr>
            <p:ph type="body" idx="1"/>
          </p:nvPr>
        </p:nvSpPr>
        <p:spPr>
          <a:xfrm>
            <a:off x="0" y="572700"/>
            <a:ext cx="5034600" cy="3996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Much more computationally efficient than other 2 stage approaches like Mask-RCNN.</a:t>
            </a:r>
            <a:endParaRPr/>
          </a:p>
          <a:p>
            <a:pPr marL="457200" lvl="0" indent="-342900" algn="l" rtl="0">
              <a:spcBef>
                <a:spcPts val="1000"/>
              </a:spcBef>
              <a:spcAft>
                <a:spcPts val="0"/>
              </a:spcAft>
              <a:buSzPts val="1800"/>
              <a:buChar char="●"/>
            </a:pPr>
            <a:r>
              <a:rPr lang="en"/>
              <a:t>Achieves similar mAP compared to other approaches.</a:t>
            </a:r>
            <a:endParaRPr/>
          </a:p>
          <a:p>
            <a:pPr marL="457200" lvl="0" indent="-342900" algn="l" rtl="0">
              <a:spcBef>
                <a:spcPts val="1000"/>
              </a:spcBef>
              <a:spcAft>
                <a:spcPts val="1000"/>
              </a:spcAft>
              <a:buSzPts val="1800"/>
              <a:buChar char="●"/>
            </a:pPr>
            <a:r>
              <a:rPr lang="en"/>
              <a:t>Parameter sharing, as we use one feature map </a:t>
            </a:r>
            <a:r>
              <a:rPr lang="en" b="1"/>
              <a:t>F, </a:t>
            </a:r>
            <a:r>
              <a:rPr lang="en"/>
              <a:t>for predicting the mask logits at every location in the grid.</a:t>
            </a:r>
            <a:endParaRPr/>
          </a:p>
        </p:txBody>
      </p:sp>
      <p:pic>
        <p:nvPicPr>
          <p:cNvPr id="337" name="Google Shape;337;p32"/>
          <p:cNvPicPr preferRelativeResize="0"/>
          <p:nvPr/>
        </p:nvPicPr>
        <p:blipFill>
          <a:blip r:embed="rId3">
            <a:alphaModFix/>
          </a:blip>
          <a:stretch>
            <a:fillRect/>
          </a:stretch>
        </p:blipFill>
        <p:spPr>
          <a:xfrm>
            <a:off x="5034600" y="837356"/>
            <a:ext cx="4109401" cy="33051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3"/>
          <p:cNvSpPr txBox="1">
            <a:spLocks noGrp="1"/>
          </p:cNvSpPr>
          <p:nvPr>
            <p:ph type="ctrTitle"/>
          </p:nvPr>
        </p:nvSpPr>
        <p:spPr>
          <a:xfrm>
            <a:off x="0" y="1112575"/>
            <a:ext cx="9144000" cy="28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endParaRPr sz="4000"/>
          </a:p>
          <a:p>
            <a:pPr marL="0" lvl="0" indent="0" algn="ctr" rtl="0">
              <a:spcBef>
                <a:spcPts val="0"/>
              </a:spcBef>
              <a:spcAft>
                <a:spcPts val="0"/>
              </a:spcAft>
              <a:buNone/>
            </a:pPr>
            <a:r>
              <a:rPr lang="en" sz="4000"/>
              <a:t>Segmentation and Cross Association - YOLO</a:t>
            </a:r>
            <a:endParaRPr sz="4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body" idx="1"/>
          </p:nvPr>
        </p:nvSpPr>
        <p:spPr>
          <a:xfrm>
            <a:off x="12175" y="605300"/>
            <a:ext cx="9144000" cy="2192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Till now, we have understood how to locate an object of interest via detection and instance segmentation. However, some problems require us to understand the association between different objects in a scene</a:t>
            </a:r>
            <a:endParaRPr/>
          </a:p>
        </p:txBody>
      </p:sp>
      <p:sp>
        <p:nvSpPr>
          <p:cNvPr id="348" name="Google Shape;348;p34"/>
          <p:cNvSpPr txBox="1">
            <a:spLocks noGrp="1"/>
          </p:cNvSpPr>
          <p:nvPr>
            <p:ph type="title"/>
          </p:nvPr>
        </p:nvSpPr>
        <p:spPr>
          <a:xfrm>
            <a:off x="5324"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Relationship between different entities in an image</a:t>
            </a:r>
            <a:endParaRPr sz="3020"/>
          </a:p>
        </p:txBody>
      </p:sp>
      <p:pic>
        <p:nvPicPr>
          <p:cNvPr id="349" name="Google Shape;349;p34"/>
          <p:cNvPicPr preferRelativeResize="0"/>
          <p:nvPr/>
        </p:nvPicPr>
        <p:blipFill>
          <a:blip r:embed="rId3">
            <a:alphaModFix/>
          </a:blip>
          <a:stretch>
            <a:fillRect/>
          </a:stretch>
        </p:blipFill>
        <p:spPr>
          <a:xfrm>
            <a:off x="164338" y="2311050"/>
            <a:ext cx="8839676" cy="27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5"/>
          <p:cNvSpPr txBox="1">
            <a:spLocks noGrp="1"/>
          </p:cNvSpPr>
          <p:nvPr>
            <p:ph type="body" idx="1"/>
          </p:nvPr>
        </p:nvSpPr>
        <p:spPr>
          <a:xfrm>
            <a:off x="12175" y="605300"/>
            <a:ext cx="9144000" cy="2192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B45F06"/>
                </a:solidFill>
              </a:rPr>
              <a:t>What is association?</a:t>
            </a:r>
            <a:r>
              <a:rPr lang="en"/>
              <a:t> </a:t>
            </a:r>
            <a:endParaRPr/>
          </a:p>
          <a:p>
            <a:pPr marL="0" lvl="0" indent="0" algn="l" rtl="0">
              <a:spcBef>
                <a:spcPts val="0"/>
              </a:spcBef>
              <a:spcAft>
                <a:spcPts val="0"/>
              </a:spcAft>
              <a:buNone/>
            </a:pPr>
            <a:r>
              <a:rPr lang="en"/>
              <a:t>Connection between instances of objects of 2 different classes. </a:t>
            </a:r>
            <a:endParaRPr/>
          </a:p>
          <a:p>
            <a:pPr marL="0" lvl="0" indent="0" algn="l" rtl="0">
              <a:spcBef>
                <a:spcPts val="0"/>
              </a:spcBef>
              <a:spcAft>
                <a:spcPts val="0"/>
              </a:spcAft>
              <a:buNone/>
            </a:pPr>
            <a:r>
              <a:rPr lang="en"/>
              <a:t>Ex - (Person - skateboard), (Person - Horse), (Rider - Motorcycle)</a:t>
            </a:r>
            <a:endParaRPr/>
          </a:p>
        </p:txBody>
      </p:sp>
      <p:pic>
        <p:nvPicPr>
          <p:cNvPr id="355" name="Google Shape;355;p35"/>
          <p:cNvPicPr preferRelativeResize="0"/>
          <p:nvPr/>
        </p:nvPicPr>
        <p:blipFill>
          <a:blip r:embed="rId3">
            <a:alphaModFix/>
          </a:blip>
          <a:stretch>
            <a:fillRect/>
          </a:stretch>
        </p:blipFill>
        <p:spPr>
          <a:xfrm>
            <a:off x="164338" y="2311050"/>
            <a:ext cx="8839676" cy="2795550"/>
          </a:xfrm>
          <a:prstGeom prst="rect">
            <a:avLst/>
          </a:prstGeom>
          <a:noFill/>
          <a:ln>
            <a:noFill/>
          </a:ln>
        </p:spPr>
      </p:pic>
      <p:sp>
        <p:nvSpPr>
          <p:cNvPr id="356" name="Google Shape;356;p35"/>
          <p:cNvSpPr txBox="1">
            <a:spLocks noGrp="1"/>
          </p:cNvSpPr>
          <p:nvPr>
            <p:ph type="title"/>
          </p:nvPr>
        </p:nvSpPr>
        <p:spPr>
          <a:xfrm>
            <a:off x="5324"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Relationship between different entities in an image</a:t>
            </a:r>
            <a:endParaRPr sz="302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6"/>
          <p:cNvSpPr txBox="1">
            <a:spLocks noGrp="1"/>
          </p:cNvSpPr>
          <p:nvPr>
            <p:ph type="body" idx="1"/>
          </p:nvPr>
        </p:nvSpPr>
        <p:spPr>
          <a:xfrm>
            <a:off x="0" y="590650"/>
            <a:ext cx="9144000" cy="2562600"/>
          </a:xfrm>
          <a:prstGeom prst="rect">
            <a:avLst/>
          </a:prstGeom>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a:t>Let’s explore the idea of “Association” in terms of the application of Triple Riding Detection</a:t>
            </a:r>
            <a:endParaRPr/>
          </a:p>
          <a:p>
            <a:pPr marL="0" lvl="0" indent="0" algn="l" rtl="0">
              <a:lnSpc>
                <a:spcPct val="100000"/>
              </a:lnSpc>
              <a:spcBef>
                <a:spcPts val="1000"/>
              </a:spcBef>
              <a:spcAft>
                <a:spcPts val="0"/>
              </a:spcAft>
              <a:buNone/>
            </a:pPr>
            <a:endParaRPr/>
          </a:p>
          <a:p>
            <a:pPr marL="0" lvl="0" indent="0" algn="l" rtl="0">
              <a:lnSpc>
                <a:spcPct val="100000"/>
              </a:lnSpc>
              <a:spcBef>
                <a:spcPts val="1000"/>
              </a:spcBef>
              <a:spcAft>
                <a:spcPts val="0"/>
              </a:spcAft>
              <a:buNone/>
            </a:pPr>
            <a:r>
              <a:rPr lang="en" b="1">
                <a:solidFill>
                  <a:srgbClr val="B45F06"/>
                </a:solidFill>
              </a:rPr>
              <a:t>Question</a:t>
            </a:r>
            <a:r>
              <a:rPr lang="en">
                <a:solidFill>
                  <a:srgbClr val="B45F06"/>
                </a:solidFill>
              </a:rPr>
              <a:t>: </a:t>
            </a:r>
            <a:endParaRPr>
              <a:solidFill>
                <a:srgbClr val="B45F06"/>
              </a:solidFill>
            </a:endParaRPr>
          </a:p>
          <a:p>
            <a:pPr marL="0" lvl="0" indent="0" algn="l" rtl="0">
              <a:lnSpc>
                <a:spcPct val="100000"/>
              </a:lnSpc>
              <a:spcBef>
                <a:spcPts val="1000"/>
              </a:spcBef>
              <a:spcAft>
                <a:spcPts val="0"/>
              </a:spcAft>
              <a:buNone/>
            </a:pPr>
            <a:r>
              <a:rPr lang="en">
                <a:solidFill>
                  <a:srgbClr val="B45F06"/>
                </a:solidFill>
              </a:rPr>
              <a:t>With all the knowledge that you have, how would you approach this problem?</a:t>
            </a:r>
            <a:endParaRPr>
              <a:solidFill>
                <a:srgbClr val="B45F06"/>
              </a:solidFill>
            </a:endParaRPr>
          </a:p>
          <a:p>
            <a:pPr marL="0" lvl="0" indent="0" algn="l" rtl="0">
              <a:lnSpc>
                <a:spcPct val="100000"/>
              </a:lnSpc>
              <a:spcBef>
                <a:spcPts val="1000"/>
              </a:spcBef>
              <a:spcAft>
                <a:spcPts val="0"/>
              </a:spcAft>
              <a:buNone/>
            </a:pPr>
            <a:endParaRPr sz="800">
              <a:solidFill>
                <a:srgbClr val="B45F06"/>
              </a:solidFill>
            </a:endParaRPr>
          </a:p>
          <a:p>
            <a:pPr marL="0" lvl="0" indent="0" algn="l" rtl="0">
              <a:lnSpc>
                <a:spcPct val="100000"/>
              </a:lnSpc>
              <a:spcBef>
                <a:spcPts val="1000"/>
              </a:spcBef>
              <a:spcAft>
                <a:spcPts val="0"/>
              </a:spcAft>
              <a:buNone/>
            </a:pPr>
            <a:r>
              <a:rPr lang="en" b="1"/>
              <a:t>Objective</a:t>
            </a:r>
            <a:r>
              <a:rPr lang="en"/>
              <a:t>:</a:t>
            </a:r>
            <a:endParaRPr/>
          </a:p>
          <a:p>
            <a:pPr marL="0" lvl="0" indent="0" algn="l" rtl="0">
              <a:lnSpc>
                <a:spcPct val="100000"/>
              </a:lnSpc>
              <a:spcBef>
                <a:spcPts val="1000"/>
              </a:spcBef>
              <a:spcAft>
                <a:spcPts val="1000"/>
              </a:spcAft>
              <a:buNone/>
            </a:pPr>
            <a:r>
              <a:rPr lang="en"/>
              <a:t>We need to somehow find – which </a:t>
            </a:r>
            <a:r>
              <a:rPr lang="en">
                <a:solidFill>
                  <a:srgbClr val="FF0000"/>
                </a:solidFill>
              </a:rPr>
              <a:t>Rider</a:t>
            </a:r>
            <a:r>
              <a:rPr lang="en"/>
              <a:t> is associated with which </a:t>
            </a:r>
            <a:r>
              <a:rPr lang="en">
                <a:solidFill>
                  <a:srgbClr val="4A86E8"/>
                </a:solidFill>
              </a:rPr>
              <a:t>Motorcycle</a:t>
            </a:r>
            <a:r>
              <a:rPr lang="en">
                <a:solidFill>
                  <a:srgbClr val="B45F06"/>
                </a:solidFill>
              </a:rPr>
              <a:t>  </a:t>
            </a:r>
            <a:endParaRPr>
              <a:solidFill>
                <a:srgbClr val="B45F06"/>
              </a:solidFill>
            </a:endParaRPr>
          </a:p>
        </p:txBody>
      </p:sp>
      <p:sp>
        <p:nvSpPr>
          <p:cNvPr id="362" name="Google Shape;362;p36"/>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Application: Triple Riding Detection</a:t>
            </a:r>
            <a:endParaRPr sz="3020" b="1">
              <a:solidFill>
                <a:schemeClr val="dk2"/>
              </a:solidFill>
            </a:endParaRPr>
          </a:p>
        </p:txBody>
      </p:sp>
      <p:pic>
        <p:nvPicPr>
          <p:cNvPr id="363" name="Google Shape;363;p36"/>
          <p:cNvPicPr preferRelativeResize="0"/>
          <p:nvPr/>
        </p:nvPicPr>
        <p:blipFill>
          <a:blip r:embed="rId3">
            <a:alphaModFix/>
          </a:blip>
          <a:stretch>
            <a:fillRect/>
          </a:stretch>
        </p:blipFill>
        <p:spPr>
          <a:xfrm>
            <a:off x="1853799" y="2999550"/>
            <a:ext cx="4828651" cy="204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7"/>
          <p:cNvSpPr txBox="1">
            <a:spLocks noGrp="1"/>
          </p:cNvSpPr>
          <p:nvPr>
            <p:ph type="body" idx="1"/>
          </p:nvPr>
        </p:nvSpPr>
        <p:spPr>
          <a:xfrm>
            <a:off x="0" y="610200"/>
            <a:ext cx="9144000" cy="25410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SzPts val="1800"/>
              <a:buAutoNum type="arabicPeriod"/>
            </a:pPr>
            <a:r>
              <a:rPr lang="en"/>
              <a:t>Train a YOLO detector on two classes – </a:t>
            </a:r>
            <a:r>
              <a:rPr lang="en">
                <a:solidFill>
                  <a:srgbClr val="FF0000"/>
                </a:solidFill>
              </a:rPr>
              <a:t>Rider </a:t>
            </a:r>
            <a:r>
              <a:rPr lang="en"/>
              <a:t>and </a:t>
            </a:r>
            <a:r>
              <a:rPr lang="en">
                <a:solidFill>
                  <a:srgbClr val="4A86E8"/>
                </a:solidFill>
              </a:rPr>
              <a:t>Motorcycle</a:t>
            </a:r>
            <a:endParaRPr>
              <a:solidFill>
                <a:srgbClr val="4A86E8"/>
              </a:solidFill>
            </a:endParaRPr>
          </a:p>
          <a:p>
            <a:pPr marL="457200" lvl="0" indent="-342900" algn="l" rtl="0">
              <a:lnSpc>
                <a:spcPct val="100000"/>
              </a:lnSpc>
              <a:spcBef>
                <a:spcPts val="1000"/>
              </a:spcBef>
              <a:spcAft>
                <a:spcPts val="0"/>
              </a:spcAft>
              <a:buSzPts val="1800"/>
              <a:buAutoNum type="arabicPeriod"/>
            </a:pPr>
            <a:r>
              <a:rPr lang="en"/>
              <a:t>Detect the bounding box of these two classes</a:t>
            </a:r>
            <a:endParaRPr/>
          </a:p>
          <a:p>
            <a:pPr marL="457200" lvl="0" indent="-342900" algn="l" rtl="0">
              <a:lnSpc>
                <a:spcPct val="100000"/>
              </a:lnSpc>
              <a:spcBef>
                <a:spcPts val="1000"/>
              </a:spcBef>
              <a:spcAft>
                <a:spcPts val="1000"/>
              </a:spcAft>
              <a:buSzPts val="1800"/>
              <a:buAutoNum type="arabicPeriod"/>
            </a:pPr>
            <a:r>
              <a:rPr lang="en"/>
              <a:t>Use a distance metric (like IOU) to determine how close a rider box is to a motorcycle box</a:t>
            </a:r>
            <a:endParaRPr/>
          </a:p>
        </p:txBody>
      </p:sp>
      <p:sp>
        <p:nvSpPr>
          <p:cNvPr id="369" name="Google Shape;369;p37"/>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IOU-based Approach</a:t>
            </a:r>
            <a:endParaRPr sz="3020" b="1">
              <a:solidFill>
                <a:schemeClr val="dk2"/>
              </a:solidFill>
            </a:endParaRPr>
          </a:p>
        </p:txBody>
      </p:sp>
      <p:pic>
        <p:nvPicPr>
          <p:cNvPr id="370" name="Google Shape;370;p37"/>
          <p:cNvPicPr preferRelativeResize="0"/>
          <p:nvPr/>
        </p:nvPicPr>
        <p:blipFill>
          <a:blip r:embed="rId3">
            <a:alphaModFix/>
          </a:blip>
          <a:stretch>
            <a:fillRect/>
          </a:stretch>
        </p:blipFill>
        <p:spPr>
          <a:xfrm>
            <a:off x="228600" y="2450100"/>
            <a:ext cx="8514745" cy="2541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8"/>
          <p:cNvSpPr txBox="1">
            <a:spLocks noGrp="1"/>
          </p:cNvSpPr>
          <p:nvPr>
            <p:ph type="body" idx="1"/>
          </p:nvPr>
        </p:nvSpPr>
        <p:spPr>
          <a:xfrm>
            <a:off x="0" y="3242024"/>
            <a:ext cx="9144000" cy="1340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4. Finally, count the number of </a:t>
            </a:r>
            <a:r>
              <a:rPr lang="en">
                <a:solidFill>
                  <a:srgbClr val="FF0000"/>
                </a:solidFill>
              </a:rPr>
              <a:t>riders </a:t>
            </a:r>
            <a:r>
              <a:rPr lang="en"/>
              <a:t>that have a high </a:t>
            </a:r>
            <a:r>
              <a:rPr lang="en" b="1"/>
              <a:t>IOU </a:t>
            </a:r>
            <a:r>
              <a:rPr lang="en">
                <a:solidFill>
                  <a:srgbClr val="B7B7B7"/>
                </a:solidFill>
              </a:rPr>
              <a:t>(say ≥ 50%)</a:t>
            </a:r>
            <a:r>
              <a:rPr lang="en"/>
              <a:t> with the same                    </a:t>
            </a:r>
            <a:r>
              <a:rPr lang="en">
                <a:solidFill>
                  <a:srgbClr val="4A86E8"/>
                </a:solidFill>
              </a:rPr>
              <a:t>motorcycle</a:t>
            </a:r>
            <a:endParaRPr>
              <a:solidFill>
                <a:srgbClr val="4A86E8"/>
              </a:solidFill>
            </a:endParaRPr>
          </a:p>
          <a:p>
            <a:pPr marL="0" lvl="0" indent="0" algn="l" rtl="0">
              <a:lnSpc>
                <a:spcPct val="100000"/>
              </a:lnSpc>
              <a:spcBef>
                <a:spcPts val="1000"/>
              </a:spcBef>
              <a:spcAft>
                <a:spcPts val="1000"/>
              </a:spcAft>
              <a:buNone/>
            </a:pPr>
            <a:r>
              <a:rPr lang="en"/>
              <a:t>5. If the count &gt;=3, flag it as a triple riding violation</a:t>
            </a:r>
            <a:endParaRPr/>
          </a:p>
        </p:txBody>
      </p:sp>
      <p:sp>
        <p:nvSpPr>
          <p:cNvPr id="376" name="Google Shape;376;p38"/>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IOU-based Approach</a:t>
            </a:r>
            <a:endParaRPr sz="3020" b="1">
              <a:solidFill>
                <a:schemeClr val="dk2"/>
              </a:solidFill>
            </a:endParaRPr>
          </a:p>
        </p:txBody>
      </p:sp>
      <p:pic>
        <p:nvPicPr>
          <p:cNvPr id="377" name="Google Shape;377;p38"/>
          <p:cNvPicPr preferRelativeResize="0"/>
          <p:nvPr/>
        </p:nvPicPr>
        <p:blipFill>
          <a:blip r:embed="rId3">
            <a:alphaModFix/>
          </a:blip>
          <a:stretch>
            <a:fillRect/>
          </a:stretch>
        </p:blipFill>
        <p:spPr>
          <a:xfrm>
            <a:off x="152400" y="621300"/>
            <a:ext cx="8824273" cy="254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9"/>
          <p:cNvSpPr txBox="1">
            <a:spLocks noGrp="1"/>
          </p:cNvSpPr>
          <p:nvPr>
            <p:ph type="body" idx="1"/>
          </p:nvPr>
        </p:nvSpPr>
        <p:spPr>
          <a:xfrm>
            <a:off x="0" y="610200"/>
            <a:ext cx="9144000" cy="12357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t>This approach might work well in less-crowded areas but might fail in crowded area</a:t>
            </a:r>
            <a:endParaRPr/>
          </a:p>
          <a:p>
            <a:pPr marL="0" lvl="0" indent="0" algn="l" rtl="0">
              <a:lnSpc>
                <a:spcPct val="100000"/>
              </a:lnSpc>
              <a:spcBef>
                <a:spcPts val="1000"/>
              </a:spcBef>
              <a:spcAft>
                <a:spcPts val="1000"/>
              </a:spcAft>
              <a:buNone/>
            </a:pPr>
            <a:r>
              <a:rPr lang="en" b="1">
                <a:solidFill>
                  <a:srgbClr val="B45F06"/>
                </a:solidFill>
              </a:rPr>
              <a:t>Question</a:t>
            </a:r>
            <a:r>
              <a:rPr lang="en">
                <a:solidFill>
                  <a:srgbClr val="B45F06"/>
                </a:solidFill>
              </a:rPr>
              <a:t>: Could you guess why? </a:t>
            </a:r>
            <a:endParaRPr>
              <a:solidFill>
                <a:srgbClr val="B45F06"/>
              </a:solidFill>
            </a:endParaRPr>
          </a:p>
        </p:txBody>
      </p:sp>
      <p:sp>
        <p:nvSpPr>
          <p:cNvPr id="383" name="Google Shape;383;p39"/>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IOU-based Approach: Limitation</a:t>
            </a:r>
            <a:endParaRPr sz="3020" b="1">
              <a:solidFill>
                <a:schemeClr val="dk2"/>
              </a:solidFill>
            </a:endParaRPr>
          </a:p>
        </p:txBody>
      </p:sp>
      <p:pic>
        <p:nvPicPr>
          <p:cNvPr id="384" name="Google Shape;384;p39"/>
          <p:cNvPicPr preferRelativeResize="0"/>
          <p:nvPr/>
        </p:nvPicPr>
        <p:blipFill>
          <a:blip r:embed="rId3">
            <a:alphaModFix/>
          </a:blip>
          <a:stretch>
            <a:fillRect/>
          </a:stretch>
        </p:blipFill>
        <p:spPr>
          <a:xfrm>
            <a:off x="152400" y="1629925"/>
            <a:ext cx="8839202" cy="278403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40"/>
          <p:cNvPicPr preferRelativeResize="0"/>
          <p:nvPr/>
        </p:nvPicPr>
        <p:blipFill>
          <a:blip r:embed="rId3">
            <a:alphaModFix/>
          </a:blip>
          <a:stretch>
            <a:fillRect/>
          </a:stretch>
        </p:blipFill>
        <p:spPr>
          <a:xfrm>
            <a:off x="152400" y="1138525"/>
            <a:ext cx="8839202" cy="2888189"/>
          </a:xfrm>
          <a:prstGeom prst="rect">
            <a:avLst/>
          </a:prstGeom>
          <a:noFill/>
          <a:ln>
            <a:noFill/>
          </a:ln>
        </p:spPr>
      </p:pic>
      <p:sp>
        <p:nvSpPr>
          <p:cNvPr id="390" name="Google Shape;390;p40"/>
          <p:cNvSpPr txBox="1">
            <a:spLocks noGrp="1"/>
          </p:cNvSpPr>
          <p:nvPr>
            <p:ph type="body" idx="1"/>
          </p:nvPr>
        </p:nvSpPr>
        <p:spPr>
          <a:xfrm>
            <a:off x="0" y="4117525"/>
            <a:ext cx="9144000" cy="957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000"/>
              </a:spcAft>
              <a:buNone/>
            </a:pPr>
            <a:r>
              <a:rPr lang="en"/>
              <a:t>The IOU method would fail in crowded area, as one rider box may have a high IOU with multiple motorcycle boxes.</a:t>
            </a:r>
            <a:endParaRPr/>
          </a:p>
        </p:txBody>
      </p:sp>
      <p:sp>
        <p:nvSpPr>
          <p:cNvPr id="391" name="Google Shape;391;p40"/>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IOU-based Approach: Limitation</a:t>
            </a:r>
            <a:endParaRPr sz="3020"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1"/>
          <p:cNvSpPr txBox="1">
            <a:spLocks noGrp="1"/>
          </p:cNvSpPr>
          <p:nvPr>
            <p:ph type="body" idx="1"/>
          </p:nvPr>
        </p:nvSpPr>
        <p:spPr>
          <a:xfrm>
            <a:off x="0" y="485625"/>
            <a:ext cx="9144000" cy="43392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b="1">
                <a:solidFill>
                  <a:srgbClr val="B45F06"/>
                </a:solidFill>
              </a:rPr>
              <a:t>Question</a:t>
            </a:r>
            <a:r>
              <a:rPr lang="en">
                <a:solidFill>
                  <a:srgbClr val="B45F06"/>
                </a:solidFill>
              </a:rPr>
              <a:t>: </a:t>
            </a:r>
            <a:endParaRPr>
              <a:solidFill>
                <a:srgbClr val="B45F06"/>
              </a:solidFill>
            </a:endParaRPr>
          </a:p>
          <a:p>
            <a:pPr marL="0" lvl="0" indent="0" algn="ctr" rtl="0">
              <a:lnSpc>
                <a:spcPct val="100000"/>
              </a:lnSpc>
              <a:spcBef>
                <a:spcPts val="1000"/>
              </a:spcBef>
              <a:spcAft>
                <a:spcPts val="0"/>
              </a:spcAft>
              <a:buNone/>
            </a:pPr>
            <a:r>
              <a:rPr lang="en">
                <a:solidFill>
                  <a:srgbClr val="B45F06"/>
                </a:solidFill>
              </a:rPr>
              <a:t>Then how do we determine which rider is associated with which motorcycle?</a:t>
            </a:r>
            <a:endParaRPr>
              <a:solidFill>
                <a:srgbClr val="B45F06"/>
              </a:solidFill>
            </a:endParaRPr>
          </a:p>
          <a:p>
            <a:pPr marL="0" lvl="0" indent="0" algn="ctr" rtl="0">
              <a:lnSpc>
                <a:spcPct val="100000"/>
              </a:lnSpc>
              <a:spcBef>
                <a:spcPts val="1000"/>
              </a:spcBef>
              <a:spcAft>
                <a:spcPts val="0"/>
              </a:spcAft>
              <a:buNone/>
            </a:pPr>
            <a:endParaRPr/>
          </a:p>
          <a:p>
            <a:pPr marL="0" lvl="0" indent="0" algn="ctr" rtl="0">
              <a:lnSpc>
                <a:spcPct val="100000"/>
              </a:lnSpc>
              <a:spcBef>
                <a:spcPts val="1000"/>
              </a:spcBef>
              <a:spcAft>
                <a:spcPts val="0"/>
              </a:spcAft>
              <a:buNone/>
            </a:pPr>
            <a:r>
              <a:rPr lang="en" b="1"/>
              <a:t>Objective</a:t>
            </a:r>
            <a:r>
              <a:rPr lang="en"/>
              <a:t>:</a:t>
            </a:r>
            <a:endParaRPr/>
          </a:p>
          <a:p>
            <a:pPr marL="0" lvl="0" indent="0" algn="ctr" rtl="0">
              <a:lnSpc>
                <a:spcPct val="100000"/>
              </a:lnSpc>
              <a:spcBef>
                <a:spcPts val="1000"/>
              </a:spcBef>
              <a:spcAft>
                <a:spcPts val="0"/>
              </a:spcAft>
              <a:buNone/>
            </a:pPr>
            <a:r>
              <a:rPr lang="en"/>
              <a:t>We need someway to accurately associate </a:t>
            </a:r>
            <a:r>
              <a:rPr lang="en">
                <a:solidFill>
                  <a:srgbClr val="FF0000"/>
                </a:solidFill>
              </a:rPr>
              <a:t>riders </a:t>
            </a:r>
            <a:r>
              <a:rPr lang="en"/>
              <a:t>with their </a:t>
            </a:r>
            <a:r>
              <a:rPr lang="en">
                <a:solidFill>
                  <a:srgbClr val="4A86E8"/>
                </a:solidFill>
              </a:rPr>
              <a:t>motorcycles </a:t>
            </a:r>
            <a:r>
              <a:rPr lang="en"/>
              <a:t> </a:t>
            </a:r>
            <a:endParaRPr/>
          </a:p>
          <a:p>
            <a:pPr marL="0" lvl="0" indent="0" algn="ctr" rtl="0">
              <a:lnSpc>
                <a:spcPct val="100000"/>
              </a:lnSpc>
              <a:spcBef>
                <a:spcPts val="1000"/>
              </a:spcBef>
              <a:spcAft>
                <a:spcPts val="0"/>
              </a:spcAft>
              <a:buNone/>
            </a:pPr>
            <a:endParaRPr/>
          </a:p>
          <a:p>
            <a:pPr marL="0" lvl="0" indent="0" algn="ctr" rtl="0">
              <a:lnSpc>
                <a:spcPct val="100000"/>
              </a:lnSpc>
              <a:spcBef>
                <a:spcPts val="1000"/>
              </a:spcBef>
              <a:spcAft>
                <a:spcPts val="0"/>
              </a:spcAft>
              <a:buNone/>
            </a:pPr>
            <a:r>
              <a:rPr lang="en" b="1">
                <a:solidFill>
                  <a:srgbClr val="B45F06"/>
                </a:solidFill>
              </a:rPr>
              <a:t>How</a:t>
            </a:r>
            <a:r>
              <a:rPr lang="en">
                <a:solidFill>
                  <a:srgbClr val="B45F06"/>
                </a:solidFill>
              </a:rPr>
              <a:t>:</a:t>
            </a:r>
            <a:br>
              <a:rPr lang="en">
                <a:solidFill>
                  <a:srgbClr val="B45F06"/>
                </a:solidFill>
              </a:rPr>
            </a:br>
            <a:r>
              <a:rPr lang="en">
                <a:solidFill>
                  <a:srgbClr val="B45F06"/>
                </a:solidFill>
              </a:rPr>
              <a:t>Can we can modify the YOLO instance segmentation architecture to model the association between the objects of two classes?</a:t>
            </a:r>
            <a:endParaRPr>
              <a:solidFill>
                <a:srgbClr val="B45F06"/>
              </a:solidFill>
            </a:endParaRPr>
          </a:p>
          <a:p>
            <a:pPr marL="0" lvl="0" indent="0" algn="ctr" rtl="0">
              <a:lnSpc>
                <a:spcPct val="100000"/>
              </a:lnSpc>
              <a:spcBef>
                <a:spcPts val="1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5"/>
          <p:cNvSpPr txBox="1">
            <a:spLocks noGrp="1"/>
          </p:cNvSpPr>
          <p:nvPr>
            <p:ph type="body" idx="1"/>
          </p:nvPr>
        </p:nvSpPr>
        <p:spPr>
          <a:xfrm>
            <a:off x="0" y="5727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Instance Segmentation is much harder than bounding box prediction. </a:t>
            </a:r>
            <a:endParaRPr/>
          </a:p>
          <a:p>
            <a:pPr marL="0" lvl="0" indent="0" algn="l" rtl="0">
              <a:spcBef>
                <a:spcPts val="1200"/>
              </a:spcBef>
              <a:spcAft>
                <a:spcPts val="1200"/>
              </a:spcAft>
              <a:buNone/>
            </a:pPr>
            <a:r>
              <a:rPr lang="en"/>
              <a:t>For predicting bounding boxes, we had to predict 4 parameters (x, y, w, h) for every grid cell. Instead, for instance segmentation, we would need to predict the entire binary mask for every grid cell.</a:t>
            </a:r>
            <a:endParaRPr/>
          </a:p>
        </p:txBody>
      </p:sp>
      <p:sp>
        <p:nvSpPr>
          <p:cNvPr id="70" name="Google Shape;70;p15"/>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 The Problem</a:t>
            </a:r>
            <a:endParaRPr sz="3020"/>
          </a:p>
        </p:txBody>
      </p:sp>
      <p:pic>
        <p:nvPicPr>
          <p:cNvPr id="71" name="Google Shape;71;p15"/>
          <p:cNvPicPr preferRelativeResize="0"/>
          <p:nvPr/>
        </p:nvPicPr>
        <p:blipFill>
          <a:blip r:embed="rId3">
            <a:alphaModFix/>
          </a:blip>
          <a:stretch>
            <a:fillRect/>
          </a:stretch>
        </p:blipFill>
        <p:spPr>
          <a:xfrm>
            <a:off x="0" y="2327850"/>
            <a:ext cx="9144000" cy="21250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2"/>
          <p:cNvSpPr txBox="1">
            <a:spLocks noGrp="1"/>
          </p:cNvSpPr>
          <p:nvPr>
            <p:ph type="title"/>
          </p:nvPr>
        </p:nvSpPr>
        <p:spPr>
          <a:xfrm>
            <a:off x="0" y="984925"/>
            <a:ext cx="9144000" cy="32097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solidFill>
                  <a:schemeClr val="dk2"/>
                </a:solidFill>
              </a:rPr>
              <a:t>This idea is explored in this work:</a:t>
            </a:r>
            <a:endParaRPr sz="2000">
              <a:solidFill>
                <a:schemeClr val="dk2"/>
              </a:solidFill>
            </a:endParaRPr>
          </a:p>
          <a:p>
            <a:pPr marL="0" lvl="0" indent="0" algn="ctr" rtl="0">
              <a:lnSpc>
                <a:spcPct val="115000"/>
              </a:lnSpc>
              <a:spcBef>
                <a:spcPts val="0"/>
              </a:spcBef>
              <a:spcAft>
                <a:spcPts val="0"/>
              </a:spcAft>
              <a:buNone/>
            </a:pPr>
            <a:endParaRPr sz="2000">
              <a:solidFill>
                <a:schemeClr val="dk2"/>
              </a:solidFill>
            </a:endParaRPr>
          </a:p>
          <a:p>
            <a:pPr marL="0" lvl="0" indent="0" algn="ctr" rtl="0">
              <a:lnSpc>
                <a:spcPct val="115000"/>
              </a:lnSpc>
              <a:spcBef>
                <a:spcPts val="0"/>
              </a:spcBef>
              <a:spcAft>
                <a:spcPts val="0"/>
              </a:spcAft>
              <a:buNone/>
            </a:pPr>
            <a:r>
              <a:rPr lang="en" sz="2000" b="1">
                <a:solidFill>
                  <a:schemeClr val="dk2"/>
                </a:solidFill>
              </a:rPr>
              <a:t>DashCop</a:t>
            </a:r>
            <a:endParaRPr sz="2000" b="1">
              <a:solidFill>
                <a:schemeClr val="dk2"/>
              </a:solidFill>
            </a:endParaRPr>
          </a:p>
          <a:p>
            <a:pPr marL="0" lvl="0" indent="0" algn="ctr" rtl="0">
              <a:lnSpc>
                <a:spcPct val="100000"/>
              </a:lnSpc>
              <a:spcBef>
                <a:spcPts val="0"/>
              </a:spcBef>
              <a:spcAft>
                <a:spcPts val="0"/>
              </a:spcAft>
              <a:buNone/>
            </a:pPr>
            <a:r>
              <a:rPr lang="en" sz="1800">
                <a:solidFill>
                  <a:schemeClr val="dk2"/>
                </a:solidFill>
              </a:rPr>
              <a:t>Automated E-ticket Generation for Two-Wheeler Traffic Violations Using </a:t>
            </a:r>
            <a:endParaRPr sz="1800">
              <a:solidFill>
                <a:schemeClr val="dk2"/>
              </a:solidFill>
            </a:endParaRPr>
          </a:p>
          <a:p>
            <a:pPr marL="0" lvl="0" indent="0" algn="ctr" rtl="0">
              <a:lnSpc>
                <a:spcPct val="100000"/>
              </a:lnSpc>
              <a:spcBef>
                <a:spcPts val="0"/>
              </a:spcBef>
              <a:spcAft>
                <a:spcPts val="0"/>
              </a:spcAft>
              <a:buNone/>
            </a:pPr>
            <a:r>
              <a:rPr lang="en" sz="1800">
                <a:solidFill>
                  <a:schemeClr val="dk2"/>
                </a:solidFill>
              </a:rPr>
              <a:t>Dashcam Videos</a:t>
            </a:r>
            <a:endParaRPr sz="1800">
              <a:solidFill>
                <a:schemeClr val="dk2"/>
              </a:solidFill>
            </a:endParaRPr>
          </a:p>
          <a:p>
            <a:pPr marL="0" lvl="0" indent="0" algn="ctr" rtl="0">
              <a:lnSpc>
                <a:spcPct val="100000"/>
              </a:lnSpc>
              <a:spcBef>
                <a:spcPts val="0"/>
              </a:spcBef>
              <a:spcAft>
                <a:spcPts val="0"/>
              </a:spcAft>
              <a:buNone/>
            </a:pPr>
            <a:endParaRPr sz="1800">
              <a:solidFill>
                <a:schemeClr val="dk2"/>
              </a:solidFill>
            </a:endParaRPr>
          </a:p>
          <a:p>
            <a:pPr marL="0" lvl="0" indent="0" algn="ctr" rtl="0">
              <a:lnSpc>
                <a:spcPct val="115000"/>
              </a:lnSpc>
              <a:spcBef>
                <a:spcPts val="0"/>
              </a:spcBef>
              <a:spcAft>
                <a:spcPts val="0"/>
              </a:spcAft>
              <a:buNone/>
            </a:pPr>
            <a:r>
              <a:rPr lang="en" sz="1800" u="sng">
                <a:solidFill>
                  <a:schemeClr val="hlink"/>
                </a:solidFill>
                <a:hlinkClick r:id="rId3"/>
              </a:rPr>
              <a:t>https://dash-cop.github.io/</a:t>
            </a:r>
            <a:endParaRPr sz="1800">
              <a:solidFill>
                <a:schemeClr val="dk2"/>
              </a:solidFill>
            </a:endParaRPr>
          </a:p>
        </p:txBody>
      </p:sp>
      <p:pic>
        <p:nvPicPr>
          <p:cNvPr id="402" name="Google Shape;402;p42"/>
          <p:cNvPicPr preferRelativeResize="0"/>
          <p:nvPr/>
        </p:nvPicPr>
        <p:blipFill>
          <a:blip r:embed="rId4">
            <a:alphaModFix/>
          </a:blip>
          <a:stretch>
            <a:fillRect/>
          </a:stretch>
        </p:blipFill>
        <p:spPr>
          <a:xfrm>
            <a:off x="3725973" y="3971700"/>
            <a:ext cx="1692050" cy="52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3"/>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990"/>
              <a:buFont typeface="Arial"/>
              <a:buNone/>
            </a:pPr>
            <a:r>
              <a:rPr lang="en" sz="3020"/>
              <a:t>Segmentation and Cross Association (SAC)</a:t>
            </a:r>
            <a:endParaRPr sz="3020"/>
          </a:p>
        </p:txBody>
      </p:sp>
      <p:sp>
        <p:nvSpPr>
          <p:cNvPr id="408" name="Google Shape;408;p43"/>
          <p:cNvSpPr txBox="1">
            <a:spLocks noGrp="1"/>
          </p:cNvSpPr>
          <p:nvPr>
            <p:ph type="body" idx="1"/>
          </p:nvPr>
        </p:nvSpPr>
        <p:spPr>
          <a:xfrm>
            <a:off x="0" y="673700"/>
            <a:ext cx="9144000" cy="4127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solidFill>
                  <a:srgbClr val="B45F06"/>
                </a:solidFill>
              </a:rPr>
              <a:t>Question</a:t>
            </a:r>
            <a:r>
              <a:rPr lang="en">
                <a:solidFill>
                  <a:srgbClr val="B45F06"/>
                </a:solidFill>
              </a:rPr>
              <a:t>:</a:t>
            </a:r>
            <a:endParaRPr>
              <a:solidFill>
                <a:srgbClr val="B45F06"/>
              </a:solidFill>
            </a:endParaRPr>
          </a:p>
          <a:p>
            <a:pPr marL="0" lvl="0" indent="0" algn="l" rtl="0">
              <a:spcBef>
                <a:spcPts val="1200"/>
              </a:spcBef>
              <a:spcAft>
                <a:spcPts val="0"/>
              </a:spcAft>
              <a:buNone/>
            </a:pPr>
            <a:r>
              <a:rPr lang="en">
                <a:solidFill>
                  <a:srgbClr val="B45F06"/>
                </a:solidFill>
              </a:rPr>
              <a:t>How can we change the YOLO architecture for instance segmentation to account for association as well?</a:t>
            </a:r>
            <a:endParaRPr>
              <a:solidFill>
                <a:srgbClr val="B45F06"/>
              </a:solidFill>
            </a:endParaRPr>
          </a:p>
          <a:p>
            <a:pPr marL="0" lvl="0" indent="0" algn="l" rtl="0">
              <a:spcBef>
                <a:spcPts val="1200"/>
              </a:spcBef>
              <a:spcAft>
                <a:spcPts val="0"/>
              </a:spcAft>
              <a:buNone/>
            </a:pPr>
            <a:endParaRPr/>
          </a:p>
          <a:p>
            <a:pPr marL="0" lvl="0" indent="0" algn="l" rtl="0">
              <a:spcBef>
                <a:spcPts val="1200"/>
              </a:spcBef>
              <a:spcAft>
                <a:spcPts val="0"/>
              </a:spcAft>
              <a:buNone/>
            </a:pPr>
            <a:r>
              <a:rPr lang="en"/>
              <a:t>We need to capture the dependency of every object of </a:t>
            </a:r>
            <a:r>
              <a:rPr lang="en" b="1"/>
              <a:t>Class A</a:t>
            </a:r>
            <a:r>
              <a:rPr lang="en"/>
              <a:t> with every object of </a:t>
            </a:r>
            <a:br>
              <a:rPr lang="en"/>
            </a:br>
            <a:r>
              <a:rPr lang="en" b="1"/>
              <a:t>Class B</a:t>
            </a:r>
            <a:r>
              <a:rPr lang="en"/>
              <a:t> - whether they are associated or not?</a:t>
            </a:r>
            <a:endParaRPr/>
          </a:p>
          <a:p>
            <a:pPr marL="0" lvl="0" indent="0" algn="l" rtl="0">
              <a:spcBef>
                <a:spcPts val="1200"/>
              </a:spcBef>
              <a:spcAft>
                <a:spcPts val="0"/>
              </a:spcAft>
              <a:buNone/>
            </a:pPr>
            <a:endParaRPr/>
          </a:p>
          <a:p>
            <a:pPr marL="0" lvl="0" indent="0" algn="l" rtl="0">
              <a:spcBef>
                <a:spcPts val="1200"/>
              </a:spcBef>
              <a:spcAft>
                <a:spcPts val="1200"/>
              </a:spcAft>
              <a:buNone/>
            </a:pPr>
            <a:r>
              <a:rPr lang="en" sz="2100" b="1">
                <a:solidFill>
                  <a:srgbClr val="1155CC"/>
                </a:solidFill>
              </a:rPr>
              <a:t>Let us explore the idea of SAC through a simple example where we want to predict the association between 2 classes - (Person) and (Tennis Racket)</a:t>
            </a:r>
            <a:endParaRPr sz="2100" b="1">
              <a:solidFill>
                <a:srgbClr val="1155CC"/>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4"/>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Mask Representation</a:t>
            </a:r>
            <a:endParaRPr sz="3020"/>
          </a:p>
        </p:txBody>
      </p:sp>
      <p:sp>
        <p:nvSpPr>
          <p:cNvPr id="414" name="Google Shape;414;p44"/>
          <p:cNvSpPr txBox="1">
            <a:spLocks noGrp="1"/>
          </p:cNvSpPr>
          <p:nvPr>
            <p:ph type="body" idx="1"/>
          </p:nvPr>
        </p:nvSpPr>
        <p:spPr>
          <a:xfrm>
            <a:off x="2511585" y="4575900"/>
            <a:ext cx="2541900" cy="51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b="1"/>
              <a:t>Image - (H x W x 3)</a:t>
            </a:r>
            <a:endParaRPr b="1"/>
          </a:p>
        </p:txBody>
      </p:sp>
      <p:pic>
        <p:nvPicPr>
          <p:cNvPr id="415" name="Google Shape;415;p44"/>
          <p:cNvPicPr preferRelativeResize="0"/>
          <p:nvPr/>
        </p:nvPicPr>
        <p:blipFill>
          <a:blip r:embed="rId3">
            <a:alphaModFix/>
          </a:blip>
          <a:stretch>
            <a:fillRect/>
          </a:stretch>
        </p:blipFill>
        <p:spPr>
          <a:xfrm>
            <a:off x="2520874" y="3196150"/>
            <a:ext cx="2149974" cy="1434425"/>
          </a:xfrm>
          <a:prstGeom prst="rect">
            <a:avLst/>
          </a:prstGeom>
          <a:noFill/>
          <a:ln>
            <a:noFill/>
          </a:ln>
        </p:spPr>
      </p:pic>
      <p:pic>
        <p:nvPicPr>
          <p:cNvPr id="416" name="Google Shape;416;p44"/>
          <p:cNvPicPr preferRelativeResize="0"/>
          <p:nvPr/>
        </p:nvPicPr>
        <p:blipFill>
          <a:blip r:embed="rId4">
            <a:alphaModFix/>
          </a:blip>
          <a:stretch>
            <a:fillRect/>
          </a:stretch>
        </p:blipFill>
        <p:spPr>
          <a:xfrm>
            <a:off x="6323755" y="1835155"/>
            <a:ext cx="1507700" cy="1467295"/>
          </a:xfrm>
          <a:prstGeom prst="rect">
            <a:avLst/>
          </a:prstGeom>
          <a:noFill/>
          <a:ln>
            <a:noFill/>
          </a:ln>
        </p:spPr>
      </p:pic>
      <p:pic>
        <p:nvPicPr>
          <p:cNvPr id="417" name="Google Shape;417;p44"/>
          <p:cNvPicPr preferRelativeResize="0"/>
          <p:nvPr/>
        </p:nvPicPr>
        <p:blipFill>
          <a:blip r:embed="rId5">
            <a:alphaModFix/>
          </a:blip>
          <a:stretch>
            <a:fillRect/>
          </a:stretch>
        </p:blipFill>
        <p:spPr>
          <a:xfrm>
            <a:off x="6323779" y="3629900"/>
            <a:ext cx="1507700" cy="1493875"/>
          </a:xfrm>
          <a:prstGeom prst="rect">
            <a:avLst/>
          </a:prstGeom>
          <a:noFill/>
          <a:ln>
            <a:noFill/>
          </a:ln>
        </p:spPr>
      </p:pic>
      <p:sp>
        <p:nvSpPr>
          <p:cNvPr id="418" name="Google Shape;418;p44"/>
          <p:cNvSpPr txBox="1">
            <a:spLocks noGrp="1"/>
          </p:cNvSpPr>
          <p:nvPr>
            <p:ph type="body" idx="1"/>
          </p:nvPr>
        </p:nvSpPr>
        <p:spPr>
          <a:xfrm>
            <a:off x="7783650" y="1960300"/>
            <a:ext cx="1360500" cy="11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GT Mask 1</a:t>
            </a:r>
            <a:endParaRPr b="1"/>
          </a:p>
          <a:p>
            <a:pPr marL="0" lvl="0" indent="0" algn="ctr" rtl="0">
              <a:spcBef>
                <a:spcPts val="1200"/>
              </a:spcBef>
              <a:spcAft>
                <a:spcPts val="1200"/>
              </a:spcAft>
              <a:buNone/>
            </a:pPr>
            <a:r>
              <a:rPr lang="en" b="1"/>
              <a:t>(H x W)</a:t>
            </a:r>
            <a:endParaRPr b="1"/>
          </a:p>
        </p:txBody>
      </p:sp>
      <p:sp>
        <p:nvSpPr>
          <p:cNvPr id="419" name="Google Shape;419;p44"/>
          <p:cNvSpPr txBox="1">
            <a:spLocks noGrp="1"/>
          </p:cNvSpPr>
          <p:nvPr>
            <p:ph type="body" idx="1"/>
          </p:nvPr>
        </p:nvSpPr>
        <p:spPr>
          <a:xfrm>
            <a:off x="0" y="572700"/>
            <a:ext cx="9144000" cy="3057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We have a binary mask representation for every ground truth instance mask corresponding to the image. </a:t>
            </a:r>
            <a:endParaRPr sz="1600"/>
          </a:p>
          <a:p>
            <a:pPr marL="0" lvl="0" indent="0" algn="l" rtl="0">
              <a:spcBef>
                <a:spcPts val="1200"/>
              </a:spcBef>
              <a:spcAft>
                <a:spcPts val="0"/>
              </a:spcAft>
              <a:buNone/>
            </a:pPr>
            <a:r>
              <a:rPr lang="en" sz="1600"/>
              <a:t>Also, for every ground truth instance mask, we have a ground truth associated mask. </a:t>
            </a:r>
            <a:endParaRPr sz="1600"/>
          </a:p>
          <a:p>
            <a:pPr marL="0" lvl="0" indent="0" algn="l" rtl="0">
              <a:spcBef>
                <a:spcPts val="1200"/>
              </a:spcBef>
              <a:spcAft>
                <a:spcPts val="1200"/>
              </a:spcAft>
              <a:buNone/>
            </a:pPr>
            <a:r>
              <a:rPr lang="en" sz="1600"/>
              <a:t>For ex - The 2 masks on the right are associated with each other, </a:t>
            </a:r>
            <a:br>
              <a:rPr lang="en" sz="1600"/>
            </a:br>
            <a:r>
              <a:rPr lang="en" sz="1600"/>
              <a:t>i.e Mask 2 is the associated mask for 1 and vice-versa. </a:t>
            </a:r>
            <a:br>
              <a:rPr lang="en" sz="1600"/>
            </a:br>
            <a:r>
              <a:rPr lang="en" sz="1600"/>
              <a:t>This is because the person in the image is associated with the </a:t>
            </a:r>
            <a:br>
              <a:rPr lang="en" sz="1600"/>
            </a:br>
            <a:r>
              <a:rPr lang="en" sz="1600"/>
              <a:t>tennis racket, and our task is to predict these associations.</a:t>
            </a:r>
            <a:endParaRPr sz="1600"/>
          </a:p>
        </p:txBody>
      </p:sp>
      <p:cxnSp>
        <p:nvCxnSpPr>
          <p:cNvPr id="420" name="Google Shape;420;p44"/>
          <p:cNvCxnSpPr>
            <a:stCxn id="416" idx="1"/>
            <a:endCxn id="415" idx="3"/>
          </p:cNvCxnSpPr>
          <p:nvPr/>
        </p:nvCxnSpPr>
        <p:spPr>
          <a:xfrm flipH="1">
            <a:off x="4670755" y="2568803"/>
            <a:ext cx="1653000" cy="1344600"/>
          </a:xfrm>
          <a:prstGeom prst="straightConnector1">
            <a:avLst/>
          </a:prstGeom>
          <a:noFill/>
          <a:ln w="9525" cap="flat" cmpd="sng">
            <a:solidFill>
              <a:schemeClr val="dk2"/>
            </a:solidFill>
            <a:prstDash val="solid"/>
            <a:round/>
            <a:headEnd type="stealth" w="med" len="med"/>
            <a:tailEnd type="none" w="med" len="med"/>
          </a:ln>
        </p:spPr>
      </p:cxnSp>
      <p:cxnSp>
        <p:nvCxnSpPr>
          <p:cNvPr id="421" name="Google Shape;421;p44"/>
          <p:cNvCxnSpPr>
            <a:stCxn id="415" idx="3"/>
            <a:endCxn id="417" idx="1"/>
          </p:cNvCxnSpPr>
          <p:nvPr/>
        </p:nvCxnSpPr>
        <p:spPr>
          <a:xfrm>
            <a:off x="4670848" y="3913363"/>
            <a:ext cx="1653000" cy="463500"/>
          </a:xfrm>
          <a:prstGeom prst="straightConnector1">
            <a:avLst/>
          </a:prstGeom>
          <a:noFill/>
          <a:ln w="9525" cap="flat" cmpd="sng">
            <a:solidFill>
              <a:schemeClr val="dk2"/>
            </a:solidFill>
            <a:prstDash val="solid"/>
            <a:round/>
            <a:headEnd type="none" w="med" len="med"/>
            <a:tailEnd type="stealth" w="med" len="med"/>
          </a:ln>
        </p:spPr>
      </p:cxnSp>
      <p:cxnSp>
        <p:nvCxnSpPr>
          <p:cNvPr id="422" name="Google Shape;422;p44"/>
          <p:cNvCxnSpPr>
            <a:stCxn id="416" idx="2"/>
            <a:endCxn id="417" idx="0"/>
          </p:cNvCxnSpPr>
          <p:nvPr/>
        </p:nvCxnSpPr>
        <p:spPr>
          <a:xfrm>
            <a:off x="7077604" y="3302450"/>
            <a:ext cx="0" cy="327600"/>
          </a:xfrm>
          <a:prstGeom prst="straightConnector1">
            <a:avLst/>
          </a:prstGeom>
          <a:noFill/>
          <a:ln w="19050" cap="flat" cmpd="sng">
            <a:solidFill>
              <a:schemeClr val="dk2"/>
            </a:solidFill>
            <a:prstDash val="solid"/>
            <a:round/>
            <a:headEnd type="triangle" w="med" len="med"/>
            <a:tailEnd type="triangle" w="med" len="med"/>
          </a:ln>
        </p:spPr>
      </p:cxnSp>
      <p:sp>
        <p:nvSpPr>
          <p:cNvPr id="423" name="Google Shape;423;p44"/>
          <p:cNvSpPr txBox="1">
            <a:spLocks noGrp="1"/>
          </p:cNvSpPr>
          <p:nvPr>
            <p:ph type="body" idx="1"/>
          </p:nvPr>
        </p:nvSpPr>
        <p:spPr>
          <a:xfrm>
            <a:off x="7783650" y="3865300"/>
            <a:ext cx="1360500" cy="11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GT Mask 2</a:t>
            </a:r>
            <a:endParaRPr b="1"/>
          </a:p>
          <a:p>
            <a:pPr marL="0" lvl="0" indent="0" algn="ctr" rtl="0">
              <a:spcBef>
                <a:spcPts val="1200"/>
              </a:spcBef>
              <a:spcAft>
                <a:spcPts val="1200"/>
              </a:spcAft>
              <a:buNone/>
            </a:pPr>
            <a:r>
              <a:rPr lang="en" b="1"/>
              <a:t>(H x W)</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45"/>
          <p:cNvPicPr preferRelativeResize="0"/>
          <p:nvPr/>
        </p:nvPicPr>
        <p:blipFill>
          <a:blip r:embed="rId3">
            <a:alphaModFix/>
          </a:blip>
          <a:stretch>
            <a:fillRect/>
          </a:stretch>
        </p:blipFill>
        <p:spPr>
          <a:xfrm>
            <a:off x="660000" y="1239051"/>
            <a:ext cx="7353001" cy="3243226"/>
          </a:xfrm>
          <a:prstGeom prst="rect">
            <a:avLst/>
          </a:prstGeom>
          <a:noFill/>
          <a:ln>
            <a:noFill/>
          </a:ln>
        </p:spPr>
      </p:pic>
      <p:cxnSp>
        <p:nvCxnSpPr>
          <p:cNvPr id="429" name="Google Shape;429;p45"/>
          <p:cNvCxnSpPr>
            <a:endCxn id="430" idx="3"/>
          </p:cNvCxnSpPr>
          <p:nvPr/>
        </p:nvCxnSpPr>
        <p:spPr>
          <a:xfrm rot="5400000" flipH="1">
            <a:off x="5567113" y="1839425"/>
            <a:ext cx="996600" cy="468000"/>
          </a:xfrm>
          <a:prstGeom prst="bentConnector3">
            <a:avLst>
              <a:gd name="adj1" fmla="val 50000"/>
            </a:avLst>
          </a:prstGeom>
          <a:noFill/>
          <a:ln w="28575" cap="flat" cmpd="sng">
            <a:solidFill>
              <a:schemeClr val="dk2"/>
            </a:solidFill>
            <a:prstDash val="solid"/>
            <a:round/>
            <a:headEnd type="none" w="med" len="med"/>
            <a:tailEnd type="triangle" w="med" len="med"/>
          </a:ln>
        </p:spPr>
      </p:cxnSp>
      <p:sp>
        <p:nvSpPr>
          <p:cNvPr id="430" name="Google Shape;430;p45"/>
          <p:cNvSpPr/>
          <p:nvPr/>
        </p:nvSpPr>
        <p:spPr>
          <a:xfrm>
            <a:off x="5265800" y="341225"/>
            <a:ext cx="1439700" cy="12339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31" name="Google Shape;431;p45"/>
          <p:cNvCxnSpPr/>
          <p:nvPr/>
        </p:nvCxnSpPr>
        <p:spPr>
          <a:xfrm rot="-5400000" flipH="1">
            <a:off x="7663950" y="3332075"/>
            <a:ext cx="1097700" cy="399600"/>
          </a:xfrm>
          <a:prstGeom prst="bentConnector3">
            <a:avLst>
              <a:gd name="adj1" fmla="val -590"/>
            </a:avLst>
          </a:prstGeom>
          <a:noFill/>
          <a:ln w="28575" cap="flat" cmpd="sng">
            <a:solidFill>
              <a:schemeClr val="dk2"/>
            </a:solidFill>
            <a:prstDash val="solid"/>
            <a:round/>
            <a:headEnd type="triangle" w="med" len="med"/>
            <a:tailEnd type="triangle" w="med" len="med"/>
          </a:ln>
        </p:spPr>
      </p:cxnSp>
      <p:pic>
        <p:nvPicPr>
          <p:cNvPr id="432" name="Google Shape;432;p45"/>
          <p:cNvPicPr preferRelativeResize="0"/>
          <p:nvPr/>
        </p:nvPicPr>
        <p:blipFill>
          <a:blip r:embed="rId4">
            <a:alphaModFix/>
          </a:blip>
          <a:stretch>
            <a:fillRect/>
          </a:stretch>
        </p:blipFill>
        <p:spPr>
          <a:xfrm>
            <a:off x="8012994" y="4080729"/>
            <a:ext cx="677711" cy="825097"/>
          </a:xfrm>
          <a:prstGeom prst="rect">
            <a:avLst/>
          </a:prstGeom>
          <a:noFill/>
          <a:ln>
            <a:noFill/>
          </a:ln>
        </p:spPr>
      </p:pic>
      <p:sp>
        <p:nvSpPr>
          <p:cNvPr id="433" name="Google Shape;433;p45"/>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a:t>
            </a:r>
            <a:endParaRPr sz="3020"/>
          </a:p>
        </p:txBody>
      </p:sp>
      <p:sp>
        <p:nvSpPr>
          <p:cNvPr id="434" name="Google Shape;434;p45"/>
          <p:cNvSpPr txBox="1"/>
          <p:nvPr/>
        </p:nvSpPr>
        <p:spPr>
          <a:xfrm>
            <a:off x="6798275" y="2003680"/>
            <a:ext cx="2424600" cy="5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2"/>
                </a:solidFill>
              </a:rPr>
              <a:t>Deconv Layers Upsample</a:t>
            </a:r>
            <a:endParaRPr sz="1700" b="1">
              <a:solidFill>
                <a:schemeClr val="dk2"/>
              </a:solidFill>
            </a:endParaRPr>
          </a:p>
        </p:txBody>
      </p:sp>
      <p:sp>
        <p:nvSpPr>
          <p:cNvPr id="435" name="Google Shape;435;p45"/>
          <p:cNvSpPr txBox="1"/>
          <p:nvPr/>
        </p:nvSpPr>
        <p:spPr>
          <a:xfrm>
            <a:off x="5785400" y="205650"/>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chemeClr val="dk2"/>
                </a:solidFill>
              </a:rPr>
              <a:t>F</a:t>
            </a:r>
            <a:endParaRPr sz="2700" b="1">
              <a:solidFill>
                <a:schemeClr val="dk2"/>
              </a:solidFill>
            </a:endParaRPr>
          </a:p>
        </p:txBody>
      </p:sp>
      <p:sp>
        <p:nvSpPr>
          <p:cNvPr id="436" name="Google Shape;436;p45"/>
          <p:cNvSpPr/>
          <p:nvPr/>
        </p:nvSpPr>
        <p:spPr>
          <a:xfrm>
            <a:off x="7117525" y="265025"/>
            <a:ext cx="1439700" cy="12339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7" name="Google Shape;437;p45"/>
          <p:cNvSpPr txBox="1"/>
          <p:nvPr/>
        </p:nvSpPr>
        <p:spPr>
          <a:xfrm>
            <a:off x="7637125" y="205650"/>
            <a:ext cx="920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700" b="1">
                <a:solidFill>
                  <a:schemeClr val="dk2"/>
                </a:solidFill>
              </a:rPr>
              <a:t>F’</a:t>
            </a:r>
            <a:endParaRPr sz="2700" b="1">
              <a:solidFill>
                <a:schemeClr val="dk2"/>
              </a:solidFill>
            </a:endParaRPr>
          </a:p>
        </p:txBody>
      </p:sp>
      <p:cxnSp>
        <p:nvCxnSpPr>
          <p:cNvPr id="438" name="Google Shape;438;p45"/>
          <p:cNvCxnSpPr/>
          <p:nvPr/>
        </p:nvCxnSpPr>
        <p:spPr>
          <a:xfrm rot="-5400000">
            <a:off x="6451088" y="1630175"/>
            <a:ext cx="969900" cy="913200"/>
          </a:xfrm>
          <a:prstGeom prst="bentConnector3">
            <a:avLst>
              <a:gd name="adj1" fmla="val 50000"/>
            </a:avLst>
          </a:prstGeom>
          <a:noFill/>
          <a:ln w="28575" cap="flat" cmpd="sng">
            <a:solidFill>
              <a:schemeClr val="dk2"/>
            </a:solidFill>
            <a:prstDash val="solid"/>
            <a:round/>
            <a:headEnd type="none" w="med" len="med"/>
            <a:tailEnd type="triangle" w="med" len="med"/>
          </a:ln>
        </p:spPr>
      </p:cxnSp>
      <p:sp>
        <p:nvSpPr>
          <p:cNvPr id="439" name="Google Shape;439;p45"/>
          <p:cNvSpPr txBox="1"/>
          <p:nvPr/>
        </p:nvSpPr>
        <p:spPr>
          <a:xfrm>
            <a:off x="5208875" y="568438"/>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(H’ x W’ x K)</a:t>
            </a:r>
            <a:endParaRPr sz="1800" b="1">
              <a:solidFill>
                <a:schemeClr val="dk2"/>
              </a:solidFill>
            </a:endParaRPr>
          </a:p>
        </p:txBody>
      </p:sp>
      <p:sp>
        <p:nvSpPr>
          <p:cNvPr id="440" name="Google Shape;440;p45"/>
          <p:cNvSpPr txBox="1"/>
          <p:nvPr/>
        </p:nvSpPr>
        <p:spPr>
          <a:xfrm>
            <a:off x="7062799" y="562375"/>
            <a:ext cx="17742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rPr>
              <a:t>(H’ x W’ x K)</a:t>
            </a:r>
            <a:endParaRPr sz="1800" b="1">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46"/>
          <p:cNvPicPr preferRelativeResize="0"/>
          <p:nvPr/>
        </p:nvPicPr>
        <p:blipFill>
          <a:blip r:embed="rId3">
            <a:alphaModFix/>
          </a:blip>
          <a:stretch>
            <a:fillRect/>
          </a:stretch>
        </p:blipFill>
        <p:spPr>
          <a:xfrm>
            <a:off x="5745450" y="543288"/>
            <a:ext cx="2829575" cy="2829575"/>
          </a:xfrm>
          <a:prstGeom prst="rect">
            <a:avLst/>
          </a:prstGeom>
          <a:noFill/>
          <a:ln>
            <a:noFill/>
          </a:ln>
        </p:spPr>
      </p:pic>
      <p:sp>
        <p:nvSpPr>
          <p:cNvPr id="446" name="Google Shape;446;p46"/>
          <p:cNvSpPr txBox="1">
            <a:spLocks noGrp="1"/>
          </p:cNvSpPr>
          <p:nvPr>
            <p:ph type="body" idx="1"/>
          </p:nvPr>
        </p:nvSpPr>
        <p:spPr>
          <a:xfrm>
            <a:off x="0" y="661550"/>
            <a:ext cx="5394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Each position instead encodes a latent reference feature vector corresponding to the object at that location. This shall now also encode the features required to predict its associated class object as well.</a:t>
            </a:r>
            <a:endParaRPr/>
          </a:p>
          <a:p>
            <a:pPr marL="0" lvl="0" indent="0" algn="l" rtl="0">
              <a:spcBef>
                <a:spcPts val="1200"/>
              </a:spcBef>
              <a:spcAft>
                <a:spcPts val="1200"/>
              </a:spcAft>
              <a:buNone/>
            </a:pPr>
            <a:endParaRPr/>
          </a:p>
        </p:txBody>
      </p:sp>
      <p:sp>
        <p:nvSpPr>
          <p:cNvPr id="447" name="Google Shape;447;p46"/>
          <p:cNvSpPr/>
          <p:nvPr/>
        </p:nvSpPr>
        <p:spPr>
          <a:xfrm>
            <a:off x="6320150" y="2120138"/>
            <a:ext cx="499200" cy="49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448" name="Google Shape;448;p46"/>
          <p:cNvPicPr preferRelativeResize="0"/>
          <p:nvPr/>
        </p:nvPicPr>
        <p:blipFill>
          <a:blip r:embed="rId4">
            <a:alphaModFix/>
          </a:blip>
          <a:stretch>
            <a:fillRect/>
          </a:stretch>
        </p:blipFill>
        <p:spPr>
          <a:xfrm>
            <a:off x="1339163" y="3592875"/>
            <a:ext cx="4980995" cy="400442"/>
          </a:xfrm>
          <a:prstGeom prst="rect">
            <a:avLst/>
          </a:prstGeom>
          <a:noFill/>
          <a:ln>
            <a:noFill/>
          </a:ln>
        </p:spPr>
      </p:pic>
      <p:cxnSp>
        <p:nvCxnSpPr>
          <p:cNvPr id="449" name="Google Shape;449;p46"/>
          <p:cNvCxnSpPr/>
          <p:nvPr/>
        </p:nvCxnSpPr>
        <p:spPr>
          <a:xfrm>
            <a:off x="3208150" y="4100325"/>
            <a:ext cx="3111900" cy="21900"/>
          </a:xfrm>
          <a:prstGeom prst="straightConnector1">
            <a:avLst/>
          </a:prstGeom>
          <a:noFill/>
          <a:ln w="38100" cap="flat" cmpd="sng">
            <a:solidFill>
              <a:schemeClr val="dk2"/>
            </a:solidFill>
            <a:prstDash val="solid"/>
            <a:round/>
            <a:headEnd type="triangle" w="med" len="med"/>
            <a:tailEnd type="triangle" w="med" len="med"/>
          </a:ln>
        </p:spPr>
      </p:cxnSp>
      <p:cxnSp>
        <p:nvCxnSpPr>
          <p:cNvPr id="450" name="Google Shape;450;p46"/>
          <p:cNvCxnSpPr/>
          <p:nvPr/>
        </p:nvCxnSpPr>
        <p:spPr>
          <a:xfrm>
            <a:off x="1339163" y="4105575"/>
            <a:ext cx="1814100" cy="11400"/>
          </a:xfrm>
          <a:prstGeom prst="straightConnector1">
            <a:avLst/>
          </a:prstGeom>
          <a:noFill/>
          <a:ln w="38100" cap="flat" cmpd="sng">
            <a:solidFill>
              <a:schemeClr val="dk2"/>
            </a:solidFill>
            <a:prstDash val="solid"/>
            <a:round/>
            <a:headEnd type="triangle" w="med" len="med"/>
            <a:tailEnd type="triangle" w="med" len="med"/>
          </a:ln>
        </p:spPr>
      </p:cxnSp>
      <p:sp>
        <p:nvSpPr>
          <p:cNvPr id="451" name="Google Shape;451;p46"/>
          <p:cNvSpPr txBox="1">
            <a:spLocks noGrp="1"/>
          </p:cNvSpPr>
          <p:nvPr>
            <p:ph type="body" idx="1"/>
          </p:nvPr>
        </p:nvSpPr>
        <p:spPr>
          <a:xfrm>
            <a:off x="1568750" y="4105575"/>
            <a:ext cx="1201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Bounding Box - (xywh)</a:t>
            </a:r>
            <a:endParaRPr/>
          </a:p>
        </p:txBody>
      </p:sp>
      <p:sp>
        <p:nvSpPr>
          <p:cNvPr id="452" name="Google Shape;452;p46"/>
          <p:cNvSpPr txBox="1">
            <a:spLocks noGrp="1"/>
          </p:cNvSpPr>
          <p:nvPr>
            <p:ph type="body" idx="1"/>
          </p:nvPr>
        </p:nvSpPr>
        <p:spPr>
          <a:xfrm>
            <a:off x="3402900" y="4105575"/>
            <a:ext cx="2471700" cy="723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Classification Scores</a:t>
            </a:r>
            <a:endParaRPr/>
          </a:p>
        </p:txBody>
      </p:sp>
      <p:cxnSp>
        <p:nvCxnSpPr>
          <p:cNvPr id="453" name="Google Shape;453;p46"/>
          <p:cNvCxnSpPr/>
          <p:nvPr/>
        </p:nvCxnSpPr>
        <p:spPr>
          <a:xfrm rot="5400000">
            <a:off x="5188707" y="2467046"/>
            <a:ext cx="1198200" cy="10647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454" name="Google Shape;454;p46"/>
          <p:cNvPicPr preferRelativeResize="0"/>
          <p:nvPr/>
        </p:nvPicPr>
        <p:blipFill>
          <a:blip r:embed="rId5">
            <a:alphaModFix/>
          </a:blip>
          <a:stretch>
            <a:fillRect/>
          </a:stretch>
        </p:blipFill>
        <p:spPr>
          <a:xfrm>
            <a:off x="6320052" y="3598500"/>
            <a:ext cx="2326675" cy="400450"/>
          </a:xfrm>
          <a:prstGeom prst="rect">
            <a:avLst/>
          </a:prstGeom>
          <a:noFill/>
          <a:ln>
            <a:noFill/>
          </a:ln>
        </p:spPr>
      </p:pic>
      <p:cxnSp>
        <p:nvCxnSpPr>
          <p:cNvPr id="455" name="Google Shape;455;p46"/>
          <p:cNvCxnSpPr/>
          <p:nvPr/>
        </p:nvCxnSpPr>
        <p:spPr>
          <a:xfrm>
            <a:off x="6320082" y="4127850"/>
            <a:ext cx="2301900" cy="25800"/>
          </a:xfrm>
          <a:prstGeom prst="straightConnector1">
            <a:avLst/>
          </a:prstGeom>
          <a:noFill/>
          <a:ln w="38100" cap="flat" cmpd="sng">
            <a:solidFill>
              <a:schemeClr val="dk2"/>
            </a:solidFill>
            <a:prstDash val="solid"/>
            <a:round/>
            <a:headEnd type="triangle" w="med" len="med"/>
            <a:tailEnd type="triangle" w="med" len="med"/>
          </a:ln>
        </p:spPr>
      </p:cxnSp>
      <p:sp>
        <p:nvSpPr>
          <p:cNvPr id="456" name="Google Shape;456;p46"/>
          <p:cNvSpPr txBox="1">
            <a:spLocks noGrp="1"/>
          </p:cNvSpPr>
          <p:nvPr>
            <p:ph type="body" idx="1"/>
          </p:nvPr>
        </p:nvSpPr>
        <p:spPr>
          <a:xfrm>
            <a:off x="6593723" y="4177975"/>
            <a:ext cx="17547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457" name="Google Shape;457;p46"/>
          <p:cNvSpPr txBox="1"/>
          <p:nvPr/>
        </p:nvSpPr>
        <p:spPr>
          <a:xfrm>
            <a:off x="7389300" y="4468075"/>
            <a:ext cx="17547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400" b="1">
              <a:solidFill>
                <a:schemeClr val="dk2"/>
              </a:solidFill>
            </a:endParaRPr>
          </a:p>
        </p:txBody>
      </p:sp>
      <p:sp>
        <p:nvSpPr>
          <p:cNvPr id="458" name="Google Shape;458;p46"/>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 </a:t>
            </a:r>
            <a:endParaRPr sz="302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p47"/>
          <p:cNvPicPr preferRelativeResize="0"/>
          <p:nvPr/>
        </p:nvPicPr>
        <p:blipFill>
          <a:blip r:embed="rId3">
            <a:alphaModFix/>
          </a:blip>
          <a:stretch>
            <a:fillRect/>
          </a:stretch>
        </p:blipFill>
        <p:spPr>
          <a:xfrm>
            <a:off x="3578422" y="1257412"/>
            <a:ext cx="2035454" cy="1409276"/>
          </a:xfrm>
          <a:prstGeom prst="rect">
            <a:avLst/>
          </a:prstGeom>
          <a:noFill/>
          <a:ln>
            <a:noFill/>
          </a:ln>
        </p:spPr>
      </p:pic>
      <p:sp>
        <p:nvSpPr>
          <p:cNvPr id="464" name="Google Shape;464;p47"/>
          <p:cNvSpPr/>
          <p:nvPr/>
        </p:nvSpPr>
        <p:spPr>
          <a:xfrm>
            <a:off x="3991833" y="2042766"/>
            <a:ext cx="359400" cy="248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465" name="Google Shape;465;p47"/>
          <p:cNvPicPr preferRelativeResize="0"/>
          <p:nvPr/>
        </p:nvPicPr>
        <p:blipFill>
          <a:blip r:embed="rId4">
            <a:alphaModFix/>
          </a:blip>
          <a:stretch>
            <a:fillRect/>
          </a:stretch>
        </p:blipFill>
        <p:spPr>
          <a:xfrm>
            <a:off x="2639559" y="2991324"/>
            <a:ext cx="2597772" cy="147568"/>
          </a:xfrm>
          <a:prstGeom prst="rect">
            <a:avLst/>
          </a:prstGeom>
          <a:noFill/>
          <a:ln>
            <a:noFill/>
          </a:ln>
        </p:spPr>
      </p:pic>
      <p:cxnSp>
        <p:nvCxnSpPr>
          <p:cNvPr id="466" name="Google Shape;466;p47"/>
          <p:cNvCxnSpPr/>
          <p:nvPr/>
        </p:nvCxnSpPr>
        <p:spPr>
          <a:xfrm>
            <a:off x="3614305" y="3178326"/>
            <a:ext cx="1623000" cy="7800"/>
          </a:xfrm>
          <a:prstGeom prst="straightConnector1">
            <a:avLst/>
          </a:prstGeom>
          <a:noFill/>
          <a:ln w="38100" cap="flat" cmpd="sng">
            <a:solidFill>
              <a:schemeClr val="dk2"/>
            </a:solidFill>
            <a:prstDash val="solid"/>
            <a:round/>
            <a:headEnd type="triangle" w="med" len="med"/>
            <a:tailEnd type="triangle" w="med" len="med"/>
          </a:ln>
        </p:spPr>
      </p:cxnSp>
      <p:cxnSp>
        <p:nvCxnSpPr>
          <p:cNvPr id="467" name="Google Shape;467;p47"/>
          <p:cNvCxnSpPr/>
          <p:nvPr/>
        </p:nvCxnSpPr>
        <p:spPr>
          <a:xfrm>
            <a:off x="2639559" y="3180260"/>
            <a:ext cx="945900" cy="3900"/>
          </a:xfrm>
          <a:prstGeom prst="straightConnector1">
            <a:avLst/>
          </a:prstGeom>
          <a:noFill/>
          <a:ln w="38100" cap="flat" cmpd="sng">
            <a:solidFill>
              <a:schemeClr val="dk2"/>
            </a:solidFill>
            <a:prstDash val="solid"/>
            <a:round/>
            <a:headEnd type="triangle" w="med" len="med"/>
            <a:tailEnd type="triangle" w="med" len="med"/>
          </a:ln>
        </p:spPr>
      </p:cxnSp>
      <p:sp>
        <p:nvSpPr>
          <p:cNvPr id="468" name="Google Shape;468;p47"/>
          <p:cNvSpPr txBox="1">
            <a:spLocks noGrp="1"/>
          </p:cNvSpPr>
          <p:nvPr>
            <p:ph type="body" idx="1"/>
          </p:nvPr>
        </p:nvSpPr>
        <p:spPr>
          <a:xfrm>
            <a:off x="2759306" y="3180262"/>
            <a:ext cx="901800" cy="26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BBox (xywh)</a:t>
            </a:r>
            <a:endParaRPr/>
          </a:p>
        </p:txBody>
      </p:sp>
      <p:sp>
        <p:nvSpPr>
          <p:cNvPr id="469" name="Google Shape;469;p47"/>
          <p:cNvSpPr txBox="1">
            <a:spLocks noGrp="1"/>
          </p:cNvSpPr>
          <p:nvPr>
            <p:ph type="body" idx="1"/>
          </p:nvPr>
        </p:nvSpPr>
        <p:spPr>
          <a:xfrm>
            <a:off x="3476502" y="3180262"/>
            <a:ext cx="1760700" cy="266400"/>
          </a:xfrm>
          <a:prstGeom prst="rect">
            <a:avLst/>
          </a:prstGeom>
        </p:spPr>
        <p:txBody>
          <a:bodyPr spcFirstLastPara="1" wrap="square" lIns="91425" tIns="91425" rIns="91425" bIns="91425" anchor="t" anchorCtr="0">
            <a:noAutofit/>
          </a:bodyPr>
          <a:lstStyle/>
          <a:p>
            <a:pPr marL="0" lvl="0" indent="457200" algn="l" rtl="0">
              <a:spcBef>
                <a:spcPts val="0"/>
              </a:spcBef>
              <a:spcAft>
                <a:spcPts val="1200"/>
              </a:spcAft>
              <a:buNone/>
            </a:pPr>
            <a:r>
              <a:rPr lang="en"/>
              <a:t>Cls Scores</a:t>
            </a:r>
            <a:endParaRPr/>
          </a:p>
        </p:txBody>
      </p:sp>
      <p:cxnSp>
        <p:nvCxnSpPr>
          <p:cNvPr id="470" name="Google Shape;470;p47"/>
          <p:cNvCxnSpPr/>
          <p:nvPr/>
        </p:nvCxnSpPr>
        <p:spPr>
          <a:xfrm rot="-5400000" flipH="1">
            <a:off x="4008155" y="2450548"/>
            <a:ext cx="705000" cy="3867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471" name="Google Shape;471;p47"/>
          <p:cNvPicPr preferRelativeResize="0"/>
          <p:nvPr/>
        </p:nvPicPr>
        <p:blipFill>
          <a:blip r:embed="rId5">
            <a:alphaModFix/>
          </a:blip>
          <a:stretch>
            <a:fillRect/>
          </a:stretch>
        </p:blipFill>
        <p:spPr>
          <a:xfrm>
            <a:off x="5237276" y="2993396"/>
            <a:ext cx="1213444" cy="147571"/>
          </a:xfrm>
          <a:prstGeom prst="rect">
            <a:avLst/>
          </a:prstGeom>
          <a:noFill/>
          <a:ln>
            <a:noFill/>
          </a:ln>
        </p:spPr>
      </p:pic>
      <p:cxnSp>
        <p:nvCxnSpPr>
          <p:cNvPr id="472" name="Google Shape;472;p47"/>
          <p:cNvCxnSpPr/>
          <p:nvPr/>
        </p:nvCxnSpPr>
        <p:spPr>
          <a:xfrm>
            <a:off x="5237291" y="3188469"/>
            <a:ext cx="1200600" cy="9300"/>
          </a:xfrm>
          <a:prstGeom prst="straightConnector1">
            <a:avLst/>
          </a:prstGeom>
          <a:noFill/>
          <a:ln w="38100" cap="flat" cmpd="sng">
            <a:solidFill>
              <a:schemeClr val="dk2"/>
            </a:solidFill>
            <a:prstDash val="solid"/>
            <a:round/>
            <a:headEnd type="triangle" w="med" len="med"/>
            <a:tailEnd type="triangle" w="med" len="med"/>
          </a:ln>
        </p:spPr>
      </p:cxnSp>
      <p:sp>
        <p:nvSpPr>
          <p:cNvPr id="473" name="Google Shape;473;p47"/>
          <p:cNvSpPr txBox="1">
            <a:spLocks noGrp="1"/>
          </p:cNvSpPr>
          <p:nvPr>
            <p:ph type="body" idx="1"/>
          </p:nvPr>
        </p:nvSpPr>
        <p:spPr>
          <a:xfrm>
            <a:off x="5380001" y="3206935"/>
            <a:ext cx="1136100" cy="26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474" name="Google Shape;474;p47"/>
          <p:cNvSpPr/>
          <p:nvPr/>
        </p:nvSpPr>
        <p:spPr>
          <a:xfrm>
            <a:off x="292650" y="1084164"/>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5" name="Google Shape;475;p47"/>
          <p:cNvSpPr/>
          <p:nvPr/>
        </p:nvSpPr>
        <p:spPr>
          <a:xfrm>
            <a:off x="572818" y="1733016"/>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476" name="Google Shape;476;p47"/>
          <p:cNvCxnSpPr/>
          <p:nvPr/>
        </p:nvCxnSpPr>
        <p:spPr>
          <a:xfrm rot="-5400000" flipH="1">
            <a:off x="743179" y="1962853"/>
            <a:ext cx="575700" cy="6018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477" name="Google Shape;477;p47"/>
          <p:cNvPicPr preferRelativeResize="0"/>
          <p:nvPr/>
        </p:nvPicPr>
        <p:blipFill>
          <a:blip r:embed="rId6">
            <a:alphaModFix/>
          </a:blip>
          <a:stretch>
            <a:fillRect/>
          </a:stretch>
        </p:blipFill>
        <p:spPr>
          <a:xfrm>
            <a:off x="505836" y="2551666"/>
            <a:ext cx="1582088" cy="147565"/>
          </a:xfrm>
          <a:prstGeom prst="rect">
            <a:avLst/>
          </a:prstGeom>
          <a:noFill/>
          <a:ln>
            <a:noFill/>
          </a:ln>
        </p:spPr>
      </p:pic>
      <p:sp>
        <p:nvSpPr>
          <p:cNvPr id="478" name="Google Shape;478;p47"/>
          <p:cNvSpPr txBox="1"/>
          <p:nvPr/>
        </p:nvSpPr>
        <p:spPr>
          <a:xfrm>
            <a:off x="1238300" y="897070"/>
            <a:ext cx="635100" cy="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100" b="1">
                <a:solidFill>
                  <a:schemeClr val="dk2"/>
                </a:solidFill>
              </a:rPr>
              <a:t>F</a:t>
            </a:r>
            <a:endParaRPr sz="4100" b="1">
              <a:solidFill>
                <a:schemeClr val="dk2"/>
              </a:solidFill>
            </a:endParaRPr>
          </a:p>
        </p:txBody>
      </p:sp>
      <p:sp>
        <p:nvSpPr>
          <p:cNvPr id="479" name="Google Shape;479;p47"/>
          <p:cNvSpPr/>
          <p:nvPr/>
        </p:nvSpPr>
        <p:spPr>
          <a:xfrm>
            <a:off x="6647589" y="1115165"/>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7"/>
          <p:cNvSpPr/>
          <p:nvPr/>
        </p:nvSpPr>
        <p:spPr>
          <a:xfrm>
            <a:off x="6927757" y="1764017"/>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481" name="Google Shape;481;p47"/>
          <p:cNvCxnSpPr/>
          <p:nvPr/>
        </p:nvCxnSpPr>
        <p:spPr>
          <a:xfrm rot="-5400000" flipH="1">
            <a:off x="7098118" y="1993853"/>
            <a:ext cx="575700" cy="6018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482" name="Google Shape;482;p47"/>
          <p:cNvPicPr preferRelativeResize="0"/>
          <p:nvPr/>
        </p:nvPicPr>
        <p:blipFill>
          <a:blip r:embed="rId7">
            <a:alphaModFix/>
          </a:blip>
          <a:stretch>
            <a:fillRect/>
          </a:stretch>
        </p:blipFill>
        <p:spPr>
          <a:xfrm>
            <a:off x="6851551" y="2582624"/>
            <a:ext cx="1582088" cy="147565"/>
          </a:xfrm>
          <a:prstGeom prst="rect">
            <a:avLst/>
          </a:prstGeom>
          <a:noFill/>
          <a:ln>
            <a:noFill/>
          </a:ln>
        </p:spPr>
      </p:pic>
      <p:sp>
        <p:nvSpPr>
          <p:cNvPr id="483" name="Google Shape;483;p47"/>
          <p:cNvSpPr txBox="1"/>
          <p:nvPr/>
        </p:nvSpPr>
        <p:spPr>
          <a:xfrm>
            <a:off x="7570619" y="928250"/>
            <a:ext cx="9018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100" b="1">
                <a:solidFill>
                  <a:schemeClr val="dk2"/>
                </a:solidFill>
              </a:rPr>
              <a:t>F’</a:t>
            </a:r>
            <a:endParaRPr sz="4100" b="1">
              <a:solidFill>
                <a:schemeClr val="dk2"/>
              </a:solidFill>
            </a:endParaRPr>
          </a:p>
        </p:txBody>
      </p:sp>
      <p:sp>
        <p:nvSpPr>
          <p:cNvPr id="484" name="Google Shape;484;p47"/>
          <p:cNvSpPr txBox="1"/>
          <p:nvPr/>
        </p:nvSpPr>
        <p:spPr>
          <a:xfrm>
            <a:off x="866600" y="1412738"/>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485" name="Google Shape;485;p47"/>
          <p:cNvSpPr txBox="1"/>
          <p:nvPr/>
        </p:nvSpPr>
        <p:spPr>
          <a:xfrm>
            <a:off x="7287250" y="1466777"/>
            <a:ext cx="2642100" cy="39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486" name="Google Shape;486;p47"/>
          <p:cNvSpPr txBox="1"/>
          <p:nvPr/>
        </p:nvSpPr>
        <p:spPr>
          <a:xfrm>
            <a:off x="6170103" y="3832875"/>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400" b="1">
              <a:solidFill>
                <a:schemeClr val="dk2"/>
              </a:solidFill>
            </a:endParaRPr>
          </a:p>
        </p:txBody>
      </p:sp>
      <p:sp>
        <p:nvSpPr>
          <p:cNvPr id="487" name="Google Shape;487;p47"/>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 </a:t>
            </a:r>
            <a:endParaRPr sz="302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48"/>
          <p:cNvPicPr preferRelativeResize="0"/>
          <p:nvPr/>
        </p:nvPicPr>
        <p:blipFill>
          <a:blip r:embed="rId3">
            <a:alphaModFix/>
          </a:blip>
          <a:stretch>
            <a:fillRect/>
          </a:stretch>
        </p:blipFill>
        <p:spPr>
          <a:xfrm>
            <a:off x="3349822" y="1105012"/>
            <a:ext cx="2035454" cy="1409276"/>
          </a:xfrm>
          <a:prstGeom prst="rect">
            <a:avLst/>
          </a:prstGeom>
          <a:noFill/>
          <a:ln>
            <a:noFill/>
          </a:ln>
        </p:spPr>
      </p:pic>
      <p:sp>
        <p:nvSpPr>
          <p:cNvPr id="493" name="Google Shape;493;p48"/>
          <p:cNvSpPr/>
          <p:nvPr/>
        </p:nvSpPr>
        <p:spPr>
          <a:xfrm>
            <a:off x="3763233" y="1890366"/>
            <a:ext cx="359400" cy="248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494" name="Google Shape;494;p48"/>
          <p:cNvPicPr preferRelativeResize="0"/>
          <p:nvPr/>
        </p:nvPicPr>
        <p:blipFill>
          <a:blip r:embed="rId4">
            <a:alphaModFix/>
          </a:blip>
          <a:stretch>
            <a:fillRect/>
          </a:stretch>
        </p:blipFill>
        <p:spPr>
          <a:xfrm>
            <a:off x="2410959" y="2838924"/>
            <a:ext cx="2597772" cy="147568"/>
          </a:xfrm>
          <a:prstGeom prst="rect">
            <a:avLst/>
          </a:prstGeom>
          <a:noFill/>
          <a:ln>
            <a:noFill/>
          </a:ln>
        </p:spPr>
      </p:pic>
      <p:cxnSp>
        <p:nvCxnSpPr>
          <p:cNvPr id="495" name="Google Shape;495;p48"/>
          <p:cNvCxnSpPr/>
          <p:nvPr/>
        </p:nvCxnSpPr>
        <p:spPr>
          <a:xfrm>
            <a:off x="3385705" y="3025926"/>
            <a:ext cx="1623000" cy="7800"/>
          </a:xfrm>
          <a:prstGeom prst="straightConnector1">
            <a:avLst/>
          </a:prstGeom>
          <a:noFill/>
          <a:ln w="38100" cap="flat" cmpd="sng">
            <a:solidFill>
              <a:schemeClr val="dk2"/>
            </a:solidFill>
            <a:prstDash val="solid"/>
            <a:round/>
            <a:headEnd type="triangle" w="med" len="med"/>
            <a:tailEnd type="triangle" w="med" len="med"/>
          </a:ln>
        </p:spPr>
      </p:cxnSp>
      <p:cxnSp>
        <p:nvCxnSpPr>
          <p:cNvPr id="496" name="Google Shape;496;p48"/>
          <p:cNvCxnSpPr/>
          <p:nvPr/>
        </p:nvCxnSpPr>
        <p:spPr>
          <a:xfrm>
            <a:off x="2410959" y="3027860"/>
            <a:ext cx="945900" cy="3900"/>
          </a:xfrm>
          <a:prstGeom prst="straightConnector1">
            <a:avLst/>
          </a:prstGeom>
          <a:noFill/>
          <a:ln w="38100" cap="flat" cmpd="sng">
            <a:solidFill>
              <a:schemeClr val="dk2"/>
            </a:solidFill>
            <a:prstDash val="solid"/>
            <a:round/>
            <a:headEnd type="triangle" w="med" len="med"/>
            <a:tailEnd type="triangle" w="med" len="med"/>
          </a:ln>
        </p:spPr>
      </p:cxnSp>
      <p:sp>
        <p:nvSpPr>
          <p:cNvPr id="497" name="Google Shape;497;p48"/>
          <p:cNvSpPr txBox="1">
            <a:spLocks noGrp="1"/>
          </p:cNvSpPr>
          <p:nvPr>
            <p:ph type="body" idx="1"/>
          </p:nvPr>
        </p:nvSpPr>
        <p:spPr>
          <a:xfrm>
            <a:off x="2530706" y="3027862"/>
            <a:ext cx="901800" cy="26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BBox (xywh)</a:t>
            </a:r>
            <a:endParaRPr/>
          </a:p>
        </p:txBody>
      </p:sp>
      <p:sp>
        <p:nvSpPr>
          <p:cNvPr id="498" name="Google Shape;498;p48"/>
          <p:cNvSpPr txBox="1">
            <a:spLocks noGrp="1"/>
          </p:cNvSpPr>
          <p:nvPr>
            <p:ph type="body" idx="1"/>
          </p:nvPr>
        </p:nvSpPr>
        <p:spPr>
          <a:xfrm>
            <a:off x="3247902" y="3027862"/>
            <a:ext cx="1760700" cy="266400"/>
          </a:xfrm>
          <a:prstGeom prst="rect">
            <a:avLst/>
          </a:prstGeom>
        </p:spPr>
        <p:txBody>
          <a:bodyPr spcFirstLastPara="1" wrap="square" lIns="91425" tIns="91425" rIns="91425" bIns="91425" anchor="t" anchorCtr="0">
            <a:noAutofit/>
          </a:bodyPr>
          <a:lstStyle/>
          <a:p>
            <a:pPr marL="0" lvl="0" indent="457200" algn="l" rtl="0">
              <a:spcBef>
                <a:spcPts val="0"/>
              </a:spcBef>
              <a:spcAft>
                <a:spcPts val="1200"/>
              </a:spcAft>
              <a:buNone/>
            </a:pPr>
            <a:r>
              <a:rPr lang="en"/>
              <a:t>Cls Scores</a:t>
            </a:r>
            <a:endParaRPr/>
          </a:p>
        </p:txBody>
      </p:sp>
      <p:cxnSp>
        <p:nvCxnSpPr>
          <p:cNvPr id="499" name="Google Shape;499;p48"/>
          <p:cNvCxnSpPr/>
          <p:nvPr/>
        </p:nvCxnSpPr>
        <p:spPr>
          <a:xfrm rot="-5400000" flipH="1">
            <a:off x="3779555" y="2298148"/>
            <a:ext cx="705000" cy="3867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500" name="Google Shape;500;p48"/>
          <p:cNvPicPr preferRelativeResize="0"/>
          <p:nvPr/>
        </p:nvPicPr>
        <p:blipFill>
          <a:blip r:embed="rId5">
            <a:alphaModFix/>
          </a:blip>
          <a:stretch>
            <a:fillRect/>
          </a:stretch>
        </p:blipFill>
        <p:spPr>
          <a:xfrm>
            <a:off x="5008676" y="2840996"/>
            <a:ext cx="1213444" cy="147571"/>
          </a:xfrm>
          <a:prstGeom prst="rect">
            <a:avLst/>
          </a:prstGeom>
          <a:noFill/>
          <a:ln>
            <a:noFill/>
          </a:ln>
        </p:spPr>
      </p:pic>
      <p:cxnSp>
        <p:nvCxnSpPr>
          <p:cNvPr id="501" name="Google Shape;501;p48"/>
          <p:cNvCxnSpPr/>
          <p:nvPr/>
        </p:nvCxnSpPr>
        <p:spPr>
          <a:xfrm>
            <a:off x="5008691" y="3036069"/>
            <a:ext cx="1200600" cy="9300"/>
          </a:xfrm>
          <a:prstGeom prst="straightConnector1">
            <a:avLst/>
          </a:prstGeom>
          <a:noFill/>
          <a:ln w="38100" cap="flat" cmpd="sng">
            <a:solidFill>
              <a:schemeClr val="dk2"/>
            </a:solidFill>
            <a:prstDash val="solid"/>
            <a:round/>
            <a:headEnd type="triangle" w="med" len="med"/>
            <a:tailEnd type="triangle" w="med" len="med"/>
          </a:ln>
        </p:spPr>
      </p:cxnSp>
      <p:sp>
        <p:nvSpPr>
          <p:cNvPr id="502" name="Google Shape;502;p48"/>
          <p:cNvSpPr txBox="1">
            <a:spLocks noGrp="1"/>
          </p:cNvSpPr>
          <p:nvPr>
            <p:ph type="body" idx="1"/>
          </p:nvPr>
        </p:nvSpPr>
        <p:spPr>
          <a:xfrm>
            <a:off x="5151401" y="3054535"/>
            <a:ext cx="1136100" cy="266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Latent Feature Vector</a:t>
            </a:r>
            <a:endParaRPr/>
          </a:p>
        </p:txBody>
      </p:sp>
      <p:sp>
        <p:nvSpPr>
          <p:cNvPr id="503" name="Google Shape;503;p48"/>
          <p:cNvSpPr/>
          <p:nvPr/>
        </p:nvSpPr>
        <p:spPr>
          <a:xfrm>
            <a:off x="64050" y="931764"/>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4" name="Google Shape;504;p48"/>
          <p:cNvSpPr/>
          <p:nvPr/>
        </p:nvSpPr>
        <p:spPr>
          <a:xfrm>
            <a:off x="344218" y="1580616"/>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505" name="Google Shape;505;p48"/>
          <p:cNvCxnSpPr/>
          <p:nvPr/>
        </p:nvCxnSpPr>
        <p:spPr>
          <a:xfrm rot="-5400000" flipH="1">
            <a:off x="514579" y="1810453"/>
            <a:ext cx="575700" cy="6018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506" name="Google Shape;506;p48"/>
          <p:cNvPicPr preferRelativeResize="0"/>
          <p:nvPr/>
        </p:nvPicPr>
        <p:blipFill>
          <a:blip r:embed="rId6">
            <a:alphaModFix/>
          </a:blip>
          <a:stretch>
            <a:fillRect/>
          </a:stretch>
        </p:blipFill>
        <p:spPr>
          <a:xfrm>
            <a:off x="277236" y="2399266"/>
            <a:ext cx="1582088" cy="147565"/>
          </a:xfrm>
          <a:prstGeom prst="rect">
            <a:avLst/>
          </a:prstGeom>
          <a:noFill/>
          <a:ln>
            <a:noFill/>
          </a:ln>
        </p:spPr>
      </p:pic>
      <p:sp>
        <p:nvSpPr>
          <p:cNvPr id="507" name="Google Shape;507;p48"/>
          <p:cNvSpPr txBox="1"/>
          <p:nvPr/>
        </p:nvSpPr>
        <p:spPr>
          <a:xfrm>
            <a:off x="1009689" y="744677"/>
            <a:ext cx="6351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508" name="Google Shape;508;p48"/>
          <p:cNvSpPr/>
          <p:nvPr/>
        </p:nvSpPr>
        <p:spPr>
          <a:xfrm>
            <a:off x="6418989" y="962765"/>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9" name="Google Shape;509;p48"/>
          <p:cNvSpPr/>
          <p:nvPr/>
        </p:nvSpPr>
        <p:spPr>
          <a:xfrm>
            <a:off x="6699157" y="1611617"/>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510" name="Google Shape;510;p48"/>
          <p:cNvCxnSpPr/>
          <p:nvPr/>
        </p:nvCxnSpPr>
        <p:spPr>
          <a:xfrm rot="-5400000" flipH="1">
            <a:off x="6869518" y="1841453"/>
            <a:ext cx="575700" cy="6018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511" name="Google Shape;511;p48"/>
          <p:cNvPicPr preferRelativeResize="0"/>
          <p:nvPr/>
        </p:nvPicPr>
        <p:blipFill>
          <a:blip r:embed="rId7">
            <a:alphaModFix/>
          </a:blip>
          <a:stretch>
            <a:fillRect/>
          </a:stretch>
        </p:blipFill>
        <p:spPr>
          <a:xfrm>
            <a:off x="6622951" y="2430224"/>
            <a:ext cx="1582088" cy="147565"/>
          </a:xfrm>
          <a:prstGeom prst="rect">
            <a:avLst/>
          </a:prstGeom>
          <a:noFill/>
          <a:ln>
            <a:noFill/>
          </a:ln>
        </p:spPr>
      </p:pic>
      <p:sp>
        <p:nvSpPr>
          <p:cNvPr id="512" name="Google Shape;512;p48"/>
          <p:cNvSpPr txBox="1"/>
          <p:nvPr/>
        </p:nvSpPr>
        <p:spPr>
          <a:xfrm>
            <a:off x="7342019" y="775850"/>
            <a:ext cx="9018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513" name="Google Shape;513;p48"/>
          <p:cNvSpPr/>
          <p:nvPr/>
        </p:nvSpPr>
        <p:spPr>
          <a:xfrm>
            <a:off x="187925" y="2351550"/>
            <a:ext cx="1760700" cy="243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4" name="Google Shape;514;p48"/>
          <p:cNvSpPr/>
          <p:nvPr/>
        </p:nvSpPr>
        <p:spPr>
          <a:xfrm>
            <a:off x="6533650" y="2382513"/>
            <a:ext cx="1760700" cy="243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15" name="Google Shape;515;p48"/>
          <p:cNvCxnSpPr/>
          <p:nvPr/>
        </p:nvCxnSpPr>
        <p:spPr>
          <a:xfrm>
            <a:off x="593850" y="2448675"/>
            <a:ext cx="4277400" cy="1478100"/>
          </a:xfrm>
          <a:prstGeom prst="bentConnector3">
            <a:avLst>
              <a:gd name="adj1" fmla="val 489"/>
            </a:avLst>
          </a:prstGeom>
          <a:noFill/>
          <a:ln w="28575" cap="flat" cmpd="sng">
            <a:solidFill>
              <a:schemeClr val="dk2"/>
            </a:solidFill>
            <a:prstDash val="solid"/>
            <a:round/>
            <a:headEnd type="triangle" w="med" len="med"/>
            <a:tailEnd type="none" w="med" len="med"/>
          </a:ln>
        </p:spPr>
      </p:cxnSp>
      <p:cxnSp>
        <p:nvCxnSpPr>
          <p:cNvPr id="516" name="Google Shape;516;p48"/>
          <p:cNvCxnSpPr/>
          <p:nvPr/>
        </p:nvCxnSpPr>
        <p:spPr>
          <a:xfrm flipH="1">
            <a:off x="6359575" y="2586050"/>
            <a:ext cx="1518000" cy="1319700"/>
          </a:xfrm>
          <a:prstGeom prst="bentConnector3">
            <a:avLst>
              <a:gd name="adj1" fmla="val 654"/>
            </a:avLst>
          </a:prstGeom>
          <a:noFill/>
          <a:ln w="28575" cap="flat" cmpd="sng">
            <a:solidFill>
              <a:schemeClr val="dk2"/>
            </a:solidFill>
            <a:prstDash val="solid"/>
            <a:round/>
            <a:headEnd type="triangle" w="med" len="med"/>
            <a:tailEnd type="none" w="med" len="med"/>
          </a:ln>
        </p:spPr>
      </p:cxnSp>
      <p:sp>
        <p:nvSpPr>
          <p:cNvPr id="517" name="Google Shape;517;p48"/>
          <p:cNvSpPr txBox="1"/>
          <p:nvPr/>
        </p:nvSpPr>
        <p:spPr>
          <a:xfrm>
            <a:off x="277225" y="3920575"/>
            <a:ext cx="47913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rPr>
              <a:t>Compute Similarity</a:t>
            </a:r>
            <a:r>
              <a:rPr lang="en">
                <a:solidFill>
                  <a:schemeClr val="dk2"/>
                </a:solidFill>
              </a:rPr>
              <a:t> - Dot Product</a:t>
            </a:r>
            <a:endParaRPr>
              <a:solidFill>
                <a:schemeClr val="dk2"/>
              </a:solidFill>
            </a:endParaRPr>
          </a:p>
          <a:p>
            <a:pPr marL="0" lvl="0" indent="0" algn="l" rtl="0">
              <a:spcBef>
                <a:spcPts val="0"/>
              </a:spcBef>
              <a:spcAft>
                <a:spcPts val="0"/>
              </a:spcAft>
              <a:buNone/>
            </a:pPr>
            <a:r>
              <a:rPr lang="en">
                <a:solidFill>
                  <a:schemeClr val="dk2"/>
                </a:solidFill>
              </a:rPr>
              <a:t>at every location of </a:t>
            </a:r>
            <a:r>
              <a:rPr lang="en" b="1">
                <a:solidFill>
                  <a:schemeClr val="dk2"/>
                </a:solidFill>
              </a:rPr>
              <a:t>F </a:t>
            </a:r>
            <a:r>
              <a:rPr lang="en">
                <a:solidFill>
                  <a:schemeClr val="dk2"/>
                </a:solidFill>
              </a:rPr>
              <a:t>to get mask logits</a:t>
            </a:r>
            <a:endParaRPr>
              <a:solidFill>
                <a:schemeClr val="dk2"/>
              </a:solidFill>
            </a:endParaRPr>
          </a:p>
          <a:p>
            <a:pPr marL="0" lvl="0" indent="0" algn="l" rtl="0">
              <a:spcBef>
                <a:spcPts val="0"/>
              </a:spcBef>
              <a:spcAft>
                <a:spcPts val="0"/>
              </a:spcAft>
              <a:buNone/>
            </a:pPr>
            <a:r>
              <a:rPr lang="en">
                <a:solidFill>
                  <a:schemeClr val="dk2"/>
                </a:solidFill>
              </a:rPr>
              <a:t>for object at the location of </a:t>
            </a:r>
            <a:r>
              <a:rPr lang="en" b="1">
                <a:solidFill>
                  <a:schemeClr val="dk2"/>
                </a:solidFill>
              </a:rPr>
              <a:t>f</a:t>
            </a:r>
            <a:endParaRPr b="1">
              <a:solidFill>
                <a:schemeClr val="dk2"/>
              </a:solidFill>
            </a:endParaRPr>
          </a:p>
        </p:txBody>
      </p:sp>
      <p:sp>
        <p:nvSpPr>
          <p:cNvPr id="518" name="Google Shape;518;p48"/>
          <p:cNvSpPr txBox="1"/>
          <p:nvPr/>
        </p:nvSpPr>
        <p:spPr>
          <a:xfrm>
            <a:off x="5812325" y="4061600"/>
            <a:ext cx="3961200" cy="5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 </a:t>
            </a:r>
            <a:r>
              <a:rPr lang="en" b="1">
                <a:solidFill>
                  <a:schemeClr val="dk2"/>
                </a:solidFill>
              </a:rPr>
              <a:t>Compute Similarity</a:t>
            </a:r>
            <a:r>
              <a:rPr lang="en">
                <a:solidFill>
                  <a:schemeClr val="dk2"/>
                </a:solidFill>
              </a:rPr>
              <a:t> - Dot Product</a:t>
            </a:r>
            <a:endParaRPr>
              <a:solidFill>
                <a:schemeClr val="dk2"/>
              </a:solidFill>
            </a:endParaRPr>
          </a:p>
          <a:p>
            <a:pPr marL="0" lvl="0" indent="0" algn="l" rtl="0">
              <a:spcBef>
                <a:spcPts val="0"/>
              </a:spcBef>
              <a:spcAft>
                <a:spcPts val="0"/>
              </a:spcAft>
              <a:buNone/>
            </a:pPr>
            <a:r>
              <a:rPr lang="en">
                <a:solidFill>
                  <a:schemeClr val="dk2"/>
                </a:solidFill>
              </a:rPr>
              <a:t>at every location of </a:t>
            </a:r>
            <a:r>
              <a:rPr lang="en" b="1">
                <a:solidFill>
                  <a:schemeClr val="dk2"/>
                </a:solidFill>
              </a:rPr>
              <a:t>F’ </a:t>
            </a:r>
            <a:r>
              <a:rPr lang="en">
                <a:solidFill>
                  <a:schemeClr val="dk2"/>
                </a:solidFill>
              </a:rPr>
              <a:t>to get mask </a:t>
            </a:r>
            <a:endParaRPr>
              <a:solidFill>
                <a:schemeClr val="dk2"/>
              </a:solidFill>
            </a:endParaRPr>
          </a:p>
          <a:p>
            <a:pPr marL="0" lvl="0" indent="0" algn="l" rtl="0">
              <a:spcBef>
                <a:spcPts val="0"/>
              </a:spcBef>
              <a:spcAft>
                <a:spcPts val="0"/>
              </a:spcAft>
              <a:buNone/>
            </a:pPr>
            <a:r>
              <a:rPr lang="en">
                <a:solidFill>
                  <a:schemeClr val="dk2"/>
                </a:solidFill>
              </a:rPr>
              <a:t>logits for associated object for the object present at location of </a:t>
            </a:r>
            <a:r>
              <a:rPr lang="en" b="1">
                <a:solidFill>
                  <a:schemeClr val="dk2"/>
                </a:solidFill>
              </a:rPr>
              <a:t>f</a:t>
            </a:r>
            <a:endParaRPr b="1">
              <a:solidFill>
                <a:schemeClr val="dk2"/>
              </a:solidFill>
            </a:endParaRPr>
          </a:p>
        </p:txBody>
      </p:sp>
      <p:sp>
        <p:nvSpPr>
          <p:cNvPr id="519" name="Google Shape;519;p48"/>
          <p:cNvSpPr txBox="1"/>
          <p:nvPr/>
        </p:nvSpPr>
        <p:spPr>
          <a:xfrm>
            <a:off x="790400" y="1427213"/>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20" name="Google Shape;520;p48"/>
          <p:cNvSpPr txBox="1"/>
          <p:nvPr/>
        </p:nvSpPr>
        <p:spPr>
          <a:xfrm>
            <a:off x="7131425" y="14582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21" name="Google Shape;521;p48"/>
          <p:cNvSpPr txBox="1"/>
          <p:nvPr/>
        </p:nvSpPr>
        <p:spPr>
          <a:xfrm>
            <a:off x="6017703" y="3173538"/>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
        <p:nvSpPr>
          <p:cNvPr id="522" name="Google Shape;522;p48"/>
          <p:cNvSpPr/>
          <p:nvPr/>
        </p:nvSpPr>
        <p:spPr>
          <a:xfrm>
            <a:off x="4871250" y="2752575"/>
            <a:ext cx="1474800" cy="1341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523" name="Google Shape;523;p48"/>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a:t>
            </a:r>
            <a:endParaRPr sz="302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9"/>
          <p:cNvSpPr/>
          <p:nvPr/>
        </p:nvSpPr>
        <p:spPr>
          <a:xfrm>
            <a:off x="4871250" y="2752575"/>
            <a:ext cx="1474800" cy="13416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529" name="Google Shape;529;p49"/>
          <p:cNvPicPr preferRelativeResize="0"/>
          <p:nvPr/>
        </p:nvPicPr>
        <p:blipFill>
          <a:blip r:embed="rId3">
            <a:alphaModFix/>
          </a:blip>
          <a:stretch>
            <a:fillRect/>
          </a:stretch>
        </p:blipFill>
        <p:spPr>
          <a:xfrm>
            <a:off x="3349822" y="1105012"/>
            <a:ext cx="2035454" cy="1409276"/>
          </a:xfrm>
          <a:prstGeom prst="rect">
            <a:avLst/>
          </a:prstGeom>
          <a:noFill/>
          <a:ln>
            <a:noFill/>
          </a:ln>
        </p:spPr>
      </p:pic>
      <p:sp>
        <p:nvSpPr>
          <p:cNvPr id="530" name="Google Shape;530;p49"/>
          <p:cNvSpPr/>
          <p:nvPr/>
        </p:nvSpPr>
        <p:spPr>
          <a:xfrm>
            <a:off x="3763233" y="1890366"/>
            <a:ext cx="359400" cy="2487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531" name="Google Shape;531;p49"/>
          <p:cNvPicPr preferRelativeResize="0"/>
          <p:nvPr/>
        </p:nvPicPr>
        <p:blipFill>
          <a:blip r:embed="rId4">
            <a:alphaModFix/>
          </a:blip>
          <a:stretch>
            <a:fillRect/>
          </a:stretch>
        </p:blipFill>
        <p:spPr>
          <a:xfrm>
            <a:off x="2410959" y="2838924"/>
            <a:ext cx="2597772" cy="147568"/>
          </a:xfrm>
          <a:prstGeom prst="rect">
            <a:avLst/>
          </a:prstGeom>
          <a:noFill/>
          <a:ln>
            <a:noFill/>
          </a:ln>
        </p:spPr>
      </p:pic>
      <p:cxnSp>
        <p:nvCxnSpPr>
          <p:cNvPr id="532" name="Google Shape;532;p49"/>
          <p:cNvCxnSpPr/>
          <p:nvPr/>
        </p:nvCxnSpPr>
        <p:spPr>
          <a:xfrm rot="-5400000" flipH="1">
            <a:off x="3779555" y="2298148"/>
            <a:ext cx="705000" cy="3867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533" name="Google Shape;533;p49"/>
          <p:cNvPicPr preferRelativeResize="0"/>
          <p:nvPr/>
        </p:nvPicPr>
        <p:blipFill>
          <a:blip r:embed="rId5">
            <a:alphaModFix/>
          </a:blip>
          <a:stretch>
            <a:fillRect/>
          </a:stretch>
        </p:blipFill>
        <p:spPr>
          <a:xfrm>
            <a:off x="5008676" y="2840996"/>
            <a:ext cx="1213444" cy="147571"/>
          </a:xfrm>
          <a:prstGeom prst="rect">
            <a:avLst/>
          </a:prstGeom>
          <a:noFill/>
          <a:ln>
            <a:noFill/>
          </a:ln>
        </p:spPr>
      </p:pic>
      <p:cxnSp>
        <p:nvCxnSpPr>
          <p:cNvPr id="534" name="Google Shape;534;p49"/>
          <p:cNvCxnSpPr/>
          <p:nvPr/>
        </p:nvCxnSpPr>
        <p:spPr>
          <a:xfrm>
            <a:off x="5008691" y="3036069"/>
            <a:ext cx="1200600" cy="9300"/>
          </a:xfrm>
          <a:prstGeom prst="straightConnector1">
            <a:avLst/>
          </a:prstGeom>
          <a:noFill/>
          <a:ln w="38100" cap="flat" cmpd="sng">
            <a:solidFill>
              <a:schemeClr val="dk2"/>
            </a:solidFill>
            <a:prstDash val="solid"/>
            <a:round/>
            <a:headEnd type="triangle" w="med" len="med"/>
            <a:tailEnd type="triangle" w="med" len="med"/>
          </a:ln>
        </p:spPr>
      </p:cxnSp>
      <p:sp>
        <p:nvSpPr>
          <p:cNvPr id="535" name="Google Shape;535;p49"/>
          <p:cNvSpPr/>
          <p:nvPr/>
        </p:nvSpPr>
        <p:spPr>
          <a:xfrm>
            <a:off x="64050" y="931764"/>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6" name="Google Shape;536;p49"/>
          <p:cNvSpPr/>
          <p:nvPr/>
        </p:nvSpPr>
        <p:spPr>
          <a:xfrm>
            <a:off x="344218" y="1580616"/>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37" name="Google Shape;537;p49"/>
          <p:cNvSpPr txBox="1"/>
          <p:nvPr/>
        </p:nvSpPr>
        <p:spPr>
          <a:xfrm>
            <a:off x="1009689" y="744677"/>
            <a:ext cx="6351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538" name="Google Shape;538;p49"/>
          <p:cNvSpPr/>
          <p:nvPr/>
        </p:nvSpPr>
        <p:spPr>
          <a:xfrm>
            <a:off x="6418989" y="962765"/>
            <a:ext cx="2346900" cy="17898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9" name="Google Shape;539;p49"/>
          <p:cNvSpPr/>
          <p:nvPr/>
        </p:nvSpPr>
        <p:spPr>
          <a:xfrm>
            <a:off x="6699157" y="1611617"/>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40" name="Google Shape;540;p49"/>
          <p:cNvSpPr txBox="1"/>
          <p:nvPr/>
        </p:nvSpPr>
        <p:spPr>
          <a:xfrm>
            <a:off x="7342019" y="775850"/>
            <a:ext cx="901800" cy="29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cxnSp>
        <p:nvCxnSpPr>
          <p:cNvPr id="541" name="Google Shape;541;p49"/>
          <p:cNvCxnSpPr>
            <a:stCxn id="536" idx="2"/>
          </p:cNvCxnSpPr>
          <p:nvPr/>
        </p:nvCxnSpPr>
        <p:spPr>
          <a:xfrm rot="-5400000" flipH="1">
            <a:off x="1636618" y="692316"/>
            <a:ext cx="2103300" cy="4365900"/>
          </a:xfrm>
          <a:prstGeom prst="bentConnector2">
            <a:avLst/>
          </a:prstGeom>
          <a:noFill/>
          <a:ln w="28575" cap="flat" cmpd="sng">
            <a:solidFill>
              <a:schemeClr val="dk2"/>
            </a:solidFill>
            <a:prstDash val="solid"/>
            <a:round/>
            <a:headEnd type="triangle" w="med" len="med"/>
            <a:tailEnd type="none" w="med" len="med"/>
          </a:ln>
        </p:spPr>
      </p:cxnSp>
      <p:cxnSp>
        <p:nvCxnSpPr>
          <p:cNvPr id="542" name="Google Shape;542;p49"/>
          <p:cNvCxnSpPr>
            <a:stCxn id="543" idx="2"/>
          </p:cNvCxnSpPr>
          <p:nvPr/>
        </p:nvCxnSpPr>
        <p:spPr>
          <a:xfrm rot="5400000">
            <a:off x="6677507" y="2439442"/>
            <a:ext cx="1148400" cy="1784100"/>
          </a:xfrm>
          <a:prstGeom prst="bentConnector2">
            <a:avLst/>
          </a:prstGeom>
          <a:noFill/>
          <a:ln w="28575" cap="flat" cmpd="sng">
            <a:solidFill>
              <a:schemeClr val="dk2"/>
            </a:solidFill>
            <a:prstDash val="solid"/>
            <a:round/>
            <a:headEnd type="triangle" w="med" len="med"/>
            <a:tailEnd type="none" w="med" len="med"/>
          </a:ln>
        </p:spPr>
      </p:cxnSp>
      <p:sp>
        <p:nvSpPr>
          <p:cNvPr id="544" name="Google Shape;544;p49"/>
          <p:cNvSpPr/>
          <p:nvPr/>
        </p:nvSpPr>
        <p:spPr>
          <a:xfrm>
            <a:off x="1644793" y="2450241"/>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545" name="Google Shape;545;p49"/>
          <p:cNvCxnSpPr>
            <a:stCxn id="544" idx="2"/>
          </p:cNvCxnSpPr>
          <p:nvPr/>
        </p:nvCxnSpPr>
        <p:spPr>
          <a:xfrm rot="-5400000" flipH="1">
            <a:off x="2873443" y="1625691"/>
            <a:ext cx="930300" cy="3065400"/>
          </a:xfrm>
          <a:prstGeom prst="bentConnector2">
            <a:avLst/>
          </a:prstGeom>
          <a:noFill/>
          <a:ln w="28575" cap="flat" cmpd="sng">
            <a:solidFill>
              <a:schemeClr val="dk2"/>
            </a:solidFill>
            <a:prstDash val="solid"/>
            <a:round/>
            <a:headEnd type="triangle" w="med" len="med"/>
            <a:tailEnd type="none" w="med" len="med"/>
          </a:ln>
        </p:spPr>
      </p:cxnSp>
      <p:sp>
        <p:nvSpPr>
          <p:cNvPr id="543" name="Google Shape;543;p49"/>
          <p:cNvSpPr/>
          <p:nvPr/>
        </p:nvSpPr>
        <p:spPr>
          <a:xfrm>
            <a:off x="7982657" y="2514292"/>
            <a:ext cx="322200" cy="2430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cxnSp>
        <p:nvCxnSpPr>
          <p:cNvPr id="546" name="Google Shape;546;p49"/>
          <p:cNvCxnSpPr>
            <a:endCxn id="528" idx="3"/>
          </p:cNvCxnSpPr>
          <p:nvPr/>
        </p:nvCxnSpPr>
        <p:spPr>
          <a:xfrm rot="5400000">
            <a:off x="5805300" y="2381025"/>
            <a:ext cx="1583100" cy="501600"/>
          </a:xfrm>
          <a:prstGeom prst="bentConnector2">
            <a:avLst/>
          </a:prstGeom>
          <a:noFill/>
          <a:ln w="28575" cap="flat" cmpd="sng">
            <a:solidFill>
              <a:schemeClr val="dk2"/>
            </a:solidFill>
            <a:prstDash val="solid"/>
            <a:round/>
            <a:headEnd type="triangle" w="med" len="med"/>
            <a:tailEnd type="none" w="med" len="med"/>
          </a:ln>
        </p:spPr>
      </p:cxnSp>
      <p:sp>
        <p:nvSpPr>
          <p:cNvPr id="547" name="Google Shape;547;p49"/>
          <p:cNvSpPr/>
          <p:nvPr/>
        </p:nvSpPr>
        <p:spPr>
          <a:xfrm>
            <a:off x="776625" y="17025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8" name="Google Shape;548;p49"/>
          <p:cNvSpPr/>
          <p:nvPr/>
        </p:nvSpPr>
        <p:spPr>
          <a:xfrm>
            <a:off x="1004800" y="19731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9" name="Google Shape;549;p49"/>
          <p:cNvSpPr/>
          <p:nvPr/>
        </p:nvSpPr>
        <p:spPr>
          <a:xfrm>
            <a:off x="1231600" y="224370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0" name="Google Shape;550;p49"/>
          <p:cNvSpPr/>
          <p:nvPr/>
        </p:nvSpPr>
        <p:spPr>
          <a:xfrm>
            <a:off x="7123013" y="175995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1" name="Google Shape;551;p49"/>
          <p:cNvSpPr/>
          <p:nvPr/>
        </p:nvSpPr>
        <p:spPr>
          <a:xfrm>
            <a:off x="7351188" y="203055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2" name="Google Shape;552;p49"/>
          <p:cNvSpPr/>
          <p:nvPr/>
        </p:nvSpPr>
        <p:spPr>
          <a:xfrm>
            <a:off x="7577988" y="2301150"/>
            <a:ext cx="303000" cy="27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3" name="Google Shape;553;p49"/>
          <p:cNvSpPr txBox="1"/>
          <p:nvPr/>
        </p:nvSpPr>
        <p:spPr>
          <a:xfrm>
            <a:off x="962875" y="13732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54" name="Google Shape;554;p49"/>
          <p:cNvSpPr txBox="1"/>
          <p:nvPr/>
        </p:nvSpPr>
        <p:spPr>
          <a:xfrm>
            <a:off x="7318025" y="1448138"/>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55" name="Google Shape;555;p49"/>
          <p:cNvSpPr txBox="1"/>
          <p:nvPr/>
        </p:nvSpPr>
        <p:spPr>
          <a:xfrm>
            <a:off x="4972053" y="3315275"/>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400" b="1">
              <a:solidFill>
                <a:schemeClr val="dk2"/>
              </a:solidFill>
            </a:endParaRPr>
          </a:p>
        </p:txBody>
      </p:sp>
      <p:sp>
        <p:nvSpPr>
          <p:cNvPr id="556" name="Google Shape;556;p49"/>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a:t>
            </a:r>
            <a:endParaRPr sz="302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0"/>
          <p:cNvSpPr/>
          <p:nvPr/>
        </p:nvSpPr>
        <p:spPr>
          <a:xfrm>
            <a:off x="5003025" y="2365025"/>
            <a:ext cx="1368900" cy="839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562" name="Google Shape;562;p50"/>
          <p:cNvPicPr preferRelativeResize="0"/>
          <p:nvPr/>
        </p:nvPicPr>
        <p:blipFill>
          <a:blip r:embed="rId3">
            <a:alphaModFix/>
          </a:blip>
          <a:stretch>
            <a:fillRect/>
          </a:stretch>
        </p:blipFill>
        <p:spPr>
          <a:xfrm>
            <a:off x="3565807" y="790776"/>
            <a:ext cx="1922793" cy="1346567"/>
          </a:xfrm>
          <a:prstGeom prst="rect">
            <a:avLst/>
          </a:prstGeom>
          <a:noFill/>
          <a:ln>
            <a:noFill/>
          </a:ln>
        </p:spPr>
      </p:pic>
      <p:sp>
        <p:nvSpPr>
          <p:cNvPr id="563" name="Google Shape;563;p50"/>
          <p:cNvSpPr/>
          <p:nvPr/>
        </p:nvSpPr>
        <p:spPr>
          <a:xfrm>
            <a:off x="3956335" y="1541183"/>
            <a:ext cx="339600" cy="2376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564" name="Google Shape;564;p50"/>
          <p:cNvPicPr preferRelativeResize="0"/>
          <p:nvPr/>
        </p:nvPicPr>
        <p:blipFill>
          <a:blip r:embed="rId4">
            <a:alphaModFix/>
          </a:blip>
          <a:stretch>
            <a:fillRect/>
          </a:stretch>
        </p:blipFill>
        <p:spPr>
          <a:xfrm>
            <a:off x="2678909" y="2447532"/>
            <a:ext cx="2453987" cy="141001"/>
          </a:xfrm>
          <a:prstGeom prst="rect">
            <a:avLst/>
          </a:prstGeom>
          <a:noFill/>
          <a:ln>
            <a:noFill/>
          </a:ln>
        </p:spPr>
      </p:pic>
      <p:cxnSp>
        <p:nvCxnSpPr>
          <p:cNvPr id="565" name="Google Shape;565;p50"/>
          <p:cNvCxnSpPr/>
          <p:nvPr/>
        </p:nvCxnSpPr>
        <p:spPr>
          <a:xfrm rot="-5400000" flipH="1">
            <a:off x="3968046" y="1932801"/>
            <a:ext cx="673500" cy="3654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566" name="Google Shape;566;p50"/>
          <p:cNvPicPr preferRelativeResize="0"/>
          <p:nvPr/>
        </p:nvPicPr>
        <p:blipFill>
          <a:blip r:embed="rId5">
            <a:alphaModFix/>
          </a:blip>
          <a:stretch>
            <a:fillRect/>
          </a:stretch>
        </p:blipFill>
        <p:spPr>
          <a:xfrm>
            <a:off x="5132844" y="2449512"/>
            <a:ext cx="1146282" cy="141005"/>
          </a:xfrm>
          <a:prstGeom prst="rect">
            <a:avLst/>
          </a:prstGeom>
          <a:noFill/>
          <a:ln>
            <a:noFill/>
          </a:ln>
        </p:spPr>
      </p:pic>
      <p:cxnSp>
        <p:nvCxnSpPr>
          <p:cNvPr id="567" name="Google Shape;567;p50"/>
          <p:cNvCxnSpPr/>
          <p:nvPr/>
        </p:nvCxnSpPr>
        <p:spPr>
          <a:xfrm>
            <a:off x="5132859" y="2635905"/>
            <a:ext cx="1134000" cy="9000"/>
          </a:xfrm>
          <a:prstGeom prst="straightConnector1">
            <a:avLst/>
          </a:prstGeom>
          <a:noFill/>
          <a:ln w="38100" cap="flat" cmpd="sng">
            <a:solidFill>
              <a:schemeClr val="dk2"/>
            </a:solidFill>
            <a:prstDash val="solid"/>
            <a:round/>
            <a:headEnd type="triangle" w="med" len="med"/>
            <a:tailEnd type="triangle" w="med" len="med"/>
          </a:ln>
        </p:spPr>
      </p:cxnSp>
      <p:sp>
        <p:nvSpPr>
          <p:cNvPr id="568" name="Google Shape;568;p50"/>
          <p:cNvSpPr/>
          <p:nvPr/>
        </p:nvSpPr>
        <p:spPr>
          <a:xfrm>
            <a:off x="461899" y="625237"/>
            <a:ext cx="2217000" cy="17103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9" name="Google Shape;569;p50"/>
          <p:cNvSpPr/>
          <p:nvPr/>
        </p:nvSpPr>
        <p:spPr>
          <a:xfrm>
            <a:off x="726560" y="1245216"/>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70" name="Google Shape;570;p50"/>
          <p:cNvSpPr txBox="1"/>
          <p:nvPr/>
        </p:nvSpPr>
        <p:spPr>
          <a:xfrm>
            <a:off x="1270398" y="368650"/>
            <a:ext cx="6000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571" name="Google Shape;571;p50"/>
          <p:cNvSpPr/>
          <p:nvPr/>
        </p:nvSpPr>
        <p:spPr>
          <a:xfrm>
            <a:off x="6465098" y="654858"/>
            <a:ext cx="2217000" cy="17103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2" name="Google Shape;572;p50"/>
          <p:cNvSpPr/>
          <p:nvPr/>
        </p:nvSpPr>
        <p:spPr>
          <a:xfrm>
            <a:off x="6729759" y="1274837"/>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73" name="Google Shape;573;p50"/>
          <p:cNvSpPr txBox="1"/>
          <p:nvPr/>
        </p:nvSpPr>
        <p:spPr>
          <a:xfrm>
            <a:off x="7130140" y="406661"/>
            <a:ext cx="8520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574" name="Google Shape;574;p50"/>
          <p:cNvSpPr/>
          <p:nvPr/>
        </p:nvSpPr>
        <p:spPr>
          <a:xfrm>
            <a:off x="1955150" y="2076145"/>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75" name="Google Shape;575;p50"/>
          <p:cNvSpPr/>
          <p:nvPr/>
        </p:nvSpPr>
        <p:spPr>
          <a:xfrm>
            <a:off x="7942219" y="2137345"/>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576" name="Google Shape;576;p50"/>
          <p:cNvSpPr/>
          <p:nvPr/>
        </p:nvSpPr>
        <p:spPr>
          <a:xfrm>
            <a:off x="1135034" y="1361677"/>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7" name="Google Shape;577;p50"/>
          <p:cNvSpPr/>
          <p:nvPr/>
        </p:nvSpPr>
        <p:spPr>
          <a:xfrm>
            <a:off x="1350580" y="1620235"/>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8" name="Google Shape;578;p50"/>
          <p:cNvSpPr/>
          <p:nvPr/>
        </p:nvSpPr>
        <p:spPr>
          <a:xfrm>
            <a:off x="1564827" y="1878794"/>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9" name="Google Shape;579;p50"/>
          <p:cNvSpPr/>
          <p:nvPr/>
        </p:nvSpPr>
        <p:spPr>
          <a:xfrm>
            <a:off x="7130154" y="1416570"/>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0" name="Google Shape;580;p50"/>
          <p:cNvSpPr/>
          <p:nvPr/>
        </p:nvSpPr>
        <p:spPr>
          <a:xfrm>
            <a:off x="7345700" y="1675129"/>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1" name="Google Shape;581;p50"/>
          <p:cNvSpPr/>
          <p:nvPr/>
        </p:nvSpPr>
        <p:spPr>
          <a:xfrm>
            <a:off x="7559947" y="1933688"/>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2" name="Google Shape;582;p50"/>
          <p:cNvSpPr/>
          <p:nvPr/>
        </p:nvSpPr>
        <p:spPr>
          <a:xfrm>
            <a:off x="853275" y="2222500"/>
            <a:ext cx="365400" cy="839700"/>
          </a:xfrm>
          <a:prstGeom prst="down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3" name="Google Shape;583;p50"/>
          <p:cNvSpPr/>
          <p:nvPr/>
        </p:nvSpPr>
        <p:spPr>
          <a:xfrm>
            <a:off x="7165425" y="2205738"/>
            <a:ext cx="365400" cy="839700"/>
          </a:xfrm>
          <a:prstGeom prst="down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4" name="Google Shape;584;p50"/>
          <p:cNvSpPr txBox="1"/>
          <p:nvPr/>
        </p:nvSpPr>
        <p:spPr>
          <a:xfrm>
            <a:off x="1080500" y="9326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85" name="Google Shape;585;p50"/>
          <p:cNvSpPr txBox="1"/>
          <p:nvPr/>
        </p:nvSpPr>
        <p:spPr>
          <a:xfrm>
            <a:off x="7034250" y="99622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586" name="Google Shape;586;p50"/>
          <p:cNvSpPr txBox="1"/>
          <p:nvPr/>
        </p:nvSpPr>
        <p:spPr>
          <a:xfrm>
            <a:off x="5132903" y="2712100"/>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pic>
        <p:nvPicPr>
          <p:cNvPr id="587" name="Google Shape;587;p50"/>
          <p:cNvPicPr preferRelativeResize="0"/>
          <p:nvPr/>
        </p:nvPicPr>
        <p:blipFill>
          <a:blip r:embed="rId6">
            <a:alphaModFix/>
          </a:blip>
          <a:stretch>
            <a:fillRect/>
          </a:stretch>
        </p:blipFill>
        <p:spPr>
          <a:xfrm>
            <a:off x="6970388" y="3081064"/>
            <a:ext cx="1997757" cy="1964736"/>
          </a:xfrm>
          <a:prstGeom prst="rect">
            <a:avLst/>
          </a:prstGeom>
          <a:noFill/>
          <a:ln>
            <a:noFill/>
          </a:ln>
        </p:spPr>
      </p:pic>
      <p:sp>
        <p:nvSpPr>
          <p:cNvPr id="588" name="Google Shape;588;p50"/>
          <p:cNvSpPr txBox="1"/>
          <p:nvPr/>
        </p:nvSpPr>
        <p:spPr>
          <a:xfrm>
            <a:off x="7758825" y="4558350"/>
            <a:ext cx="1209300" cy="10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Predicted  Associated Instance Mask - (H’ x W’)</a:t>
            </a:r>
            <a:endParaRPr sz="800" b="1">
              <a:solidFill>
                <a:schemeClr val="lt1"/>
              </a:solidFill>
            </a:endParaRPr>
          </a:p>
        </p:txBody>
      </p:sp>
      <p:pic>
        <p:nvPicPr>
          <p:cNvPr id="589" name="Google Shape;589;p50"/>
          <p:cNvPicPr preferRelativeResize="0"/>
          <p:nvPr/>
        </p:nvPicPr>
        <p:blipFill>
          <a:blip r:embed="rId7">
            <a:alphaModFix/>
          </a:blip>
          <a:stretch>
            <a:fillRect/>
          </a:stretch>
        </p:blipFill>
        <p:spPr>
          <a:xfrm>
            <a:off x="141199" y="3029938"/>
            <a:ext cx="2108775" cy="2067000"/>
          </a:xfrm>
          <a:prstGeom prst="rect">
            <a:avLst/>
          </a:prstGeom>
          <a:noFill/>
          <a:ln>
            <a:noFill/>
          </a:ln>
        </p:spPr>
      </p:pic>
      <p:sp>
        <p:nvSpPr>
          <p:cNvPr id="590" name="Google Shape;590;p50"/>
          <p:cNvSpPr txBox="1"/>
          <p:nvPr/>
        </p:nvSpPr>
        <p:spPr>
          <a:xfrm>
            <a:off x="1071500" y="4558350"/>
            <a:ext cx="997800" cy="90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Predicted Instance Mask - (H’ x W’)</a:t>
            </a:r>
            <a:endParaRPr sz="800" b="1">
              <a:solidFill>
                <a:schemeClr val="lt1"/>
              </a:solidFill>
            </a:endParaRPr>
          </a:p>
        </p:txBody>
      </p:sp>
      <p:sp>
        <p:nvSpPr>
          <p:cNvPr id="591" name="Google Shape;591;p50"/>
          <p:cNvSpPr txBox="1"/>
          <p:nvPr/>
        </p:nvSpPr>
        <p:spPr>
          <a:xfrm>
            <a:off x="1239288" y="2412138"/>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sp>
        <p:nvSpPr>
          <p:cNvPr id="592" name="Google Shape;592;p50"/>
          <p:cNvSpPr txBox="1"/>
          <p:nvPr/>
        </p:nvSpPr>
        <p:spPr>
          <a:xfrm>
            <a:off x="7490575" y="2454713"/>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sp>
        <p:nvSpPr>
          <p:cNvPr id="593" name="Google Shape;593;p50"/>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a:t>
            </a:r>
            <a:endParaRPr sz="302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1"/>
          <p:cNvSpPr/>
          <p:nvPr/>
        </p:nvSpPr>
        <p:spPr>
          <a:xfrm>
            <a:off x="5003025" y="2060225"/>
            <a:ext cx="1368900" cy="8397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pic>
        <p:nvPicPr>
          <p:cNvPr id="599" name="Google Shape;599;p51"/>
          <p:cNvPicPr preferRelativeResize="0"/>
          <p:nvPr/>
        </p:nvPicPr>
        <p:blipFill>
          <a:blip r:embed="rId3">
            <a:alphaModFix/>
          </a:blip>
          <a:stretch>
            <a:fillRect/>
          </a:stretch>
        </p:blipFill>
        <p:spPr>
          <a:xfrm>
            <a:off x="3565807" y="485976"/>
            <a:ext cx="1922793" cy="1346567"/>
          </a:xfrm>
          <a:prstGeom prst="rect">
            <a:avLst/>
          </a:prstGeom>
          <a:noFill/>
          <a:ln>
            <a:noFill/>
          </a:ln>
        </p:spPr>
      </p:pic>
      <p:sp>
        <p:nvSpPr>
          <p:cNvPr id="600" name="Google Shape;600;p51"/>
          <p:cNvSpPr/>
          <p:nvPr/>
        </p:nvSpPr>
        <p:spPr>
          <a:xfrm>
            <a:off x="3956335" y="1236383"/>
            <a:ext cx="339600" cy="2376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601" name="Google Shape;601;p51"/>
          <p:cNvPicPr preferRelativeResize="0"/>
          <p:nvPr/>
        </p:nvPicPr>
        <p:blipFill>
          <a:blip r:embed="rId4">
            <a:alphaModFix/>
          </a:blip>
          <a:stretch>
            <a:fillRect/>
          </a:stretch>
        </p:blipFill>
        <p:spPr>
          <a:xfrm>
            <a:off x="2678909" y="2142732"/>
            <a:ext cx="2453987" cy="141001"/>
          </a:xfrm>
          <a:prstGeom prst="rect">
            <a:avLst/>
          </a:prstGeom>
          <a:noFill/>
          <a:ln>
            <a:noFill/>
          </a:ln>
        </p:spPr>
      </p:pic>
      <p:cxnSp>
        <p:nvCxnSpPr>
          <p:cNvPr id="602" name="Google Shape;602;p51"/>
          <p:cNvCxnSpPr/>
          <p:nvPr/>
        </p:nvCxnSpPr>
        <p:spPr>
          <a:xfrm rot="-5400000" flipH="1">
            <a:off x="3968046" y="1628001"/>
            <a:ext cx="673500" cy="365400"/>
          </a:xfrm>
          <a:prstGeom prst="curvedConnector3">
            <a:avLst>
              <a:gd name="adj1" fmla="val 50000"/>
            </a:avLst>
          </a:prstGeom>
          <a:noFill/>
          <a:ln w="19050" cap="flat" cmpd="sng">
            <a:solidFill>
              <a:schemeClr val="dk2"/>
            </a:solidFill>
            <a:prstDash val="solid"/>
            <a:round/>
            <a:headEnd type="none" w="med" len="med"/>
            <a:tailEnd type="none" w="med" len="med"/>
          </a:ln>
        </p:spPr>
      </p:cxnSp>
      <p:pic>
        <p:nvPicPr>
          <p:cNvPr id="603" name="Google Shape;603;p51"/>
          <p:cNvPicPr preferRelativeResize="0"/>
          <p:nvPr/>
        </p:nvPicPr>
        <p:blipFill>
          <a:blip r:embed="rId5">
            <a:alphaModFix/>
          </a:blip>
          <a:stretch>
            <a:fillRect/>
          </a:stretch>
        </p:blipFill>
        <p:spPr>
          <a:xfrm>
            <a:off x="5132844" y="2144712"/>
            <a:ext cx="1146282" cy="141005"/>
          </a:xfrm>
          <a:prstGeom prst="rect">
            <a:avLst/>
          </a:prstGeom>
          <a:noFill/>
          <a:ln>
            <a:noFill/>
          </a:ln>
        </p:spPr>
      </p:pic>
      <p:cxnSp>
        <p:nvCxnSpPr>
          <p:cNvPr id="604" name="Google Shape;604;p51"/>
          <p:cNvCxnSpPr/>
          <p:nvPr/>
        </p:nvCxnSpPr>
        <p:spPr>
          <a:xfrm>
            <a:off x="5132859" y="2331105"/>
            <a:ext cx="1134000" cy="9000"/>
          </a:xfrm>
          <a:prstGeom prst="straightConnector1">
            <a:avLst/>
          </a:prstGeom>
          <a:noFill/>
          <a:ln w="38100" cap="flat" cmpd="sng">
            <a:solidFill>
              <a:schemeClr val="dk2"/>
            </a:solidFill>
            <a:prstDash val="solid"/>
            <a:round/>
            <a:headEnd type="triangle" w="med" len="med"/>
            <a:tailEnd type="triangle" w="med" len="med"/>
          </a:ln>
        </p:spPr>
      </p:cxnSp>
      <p:sp>
        <p:nvSpPr>
          <p:cNvPr id="605" name="Google Shape;605;p51"/>
          <p:cNvSpPr/>
          <p:nvPr/>
        </p:nvSpPr>
        <p:spPr>
          <a:xfrm>
            <a:off x="461899" y="625237"/>
            <a:ext cx="2217000" cy="17103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6" name="Google Shape;606;p51"/>
          <p:cNvSpPr/>
          <p:nvPr/>
        </p:nvSpPr>
        <p:spPr>
          <a:xfrm>
            <a:off x="726560" y="1245216"/>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607" name="Google Shape;607;p51"/>
          <p:cNvSpPr txBox="1"/>
          <p:nvPr/>
        </p:nvSpPr>
        <p:spPr>
          <a:xfrm>
            <a:off x="1355198" y="446475"/>
            <a:ext cx="6000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608" name="Google Shape;608;p51"/>
          <p:cNvSpPr/>
          <p:nvPr/>
        </p:nvSpPr>
        <p:spPr>
          <a:xfrm>
            <a:off x="6465098" y="654858"/>
            <a:ext cx="2217000" cy="17103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9" name="Google Shape;609;p51"/>
          <p:cNvSpPr/>
          <p:nvPr/>
        </p:nvSpPr>
        <p:spPr>
          <a:xfrm>
            <a:off x="6729759" y="1274837"/>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610" name="Google Shape;610;p51"/>
          <p:cNvSpPr txBox="1"/>
          <p:nvPr/>
        </p:nvSpPr>
        <p:spPr>
          <a:xfrm>
            <a:off x="7337040" y="476261"/>
            <a:ext cx="852000" cy="28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100" b="1">
                <a:solidFill>
                  <a:schemeClr val="dk2"/>
                </a:solidFill>
              </a:rPr>
              <a:t>F’</a:t>
            </a:r>
            <a:endParaRPr sz="5100" b="1">
              <a:solidFill>
                <a:schemeClr val="dk2"/>
              </a:solidFill>
            </a:endParaRPr>
          </a:p>
        </p:txBody>
      </p:sp>
      <p:sp>
        <p:nvSpPr>
          <p:cNvPr id="611" name="Google Shape;611;p51"/>
          <p:cNvSpPr/>
          <p:nvPr/>
        </p:nvSpPr>
        <p:spPr>
          <a:xfrm>
            <a:off x="1955150" y="2076145"/>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612" name="Google Shape;612;p51"/>
          <p:cNvSpPr/>
          <p:nvPr/>
        </p:nvSpPr>
        <p:spPr>
          <a:xfrm>
            <a:off x="7942219" y="2137345"/>
            <a:ext cx="304500" cy="232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sp>
        <p:nvSpPr>
          <p:cNvPr id="613" name="Google Shape;613;p51"/>
          <p:cNvSpPr/>
          <p:nvPr/>
        </p:nvSpPr>
        <p:spPr>
          <a:xfrm>
            <a:off x="1135034" y="1361677"/>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4" name="Google Shape;614;p51"/>
          <p:cNvSpPr/>
          <p:nvPr/>
        </p:nvSpPr>
        <p:spPr>
          <a:xfrm>
            <a:off x="1350580" y="1620235"/>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5" name="Google Shape;615;p51"/>
          <p:cNvSpPr/>
          <p:nvPr/>
        </p:nvSpPr>
        <p:spPr>
          <a:xfrm>
            <a:off x="1564827" y="1878794"/>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6" name="Google Shape;616;p51"/>
          <p:cNvSpPr/>
          <p:nvPr/>
        </p:nvSpPr>
        <p:spPr>
          <a:xfrm>
            <a:off x="7130154" y="1416570"/>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7" name="Google Shape;617;p51"/>
          <p:cNvSpPr/>
          <p:nvPr/>
        </p:nvSpPr>
        <p:spPr>
          <a:xfrm>
            <a:off x="7345700" y="1675129"/>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8" name="Google Shape;618;p51"/>
          <p:cNvSpPr/>
          <p:nvPr/>
        </p:nvSpPr>
        <p:spPr>
          <a:xfrm>
            <a:off x="7559947" y="1933688"/>
            <a:ext cx="286200" cy="258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19" name="Google Shape;619;p51"/>
          <p:cNvSpPr/>
          <p:nvPr/>
        </p:nvSpPr>
        <p:spPr>
          <a:xfrm>
            <a:off x="853275" y="2222500"/>
            <a:ext cx="365400" cy="740100"/>
          </a:xfrm>
          <a:prstGeom prst="down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0" name="Google Shape;620;p51"/>
          <p:cNvSpPr/>
          <p:nvPr/>
        </p:nvSpPr>
        <p:spPr>
          <a:xfrm>
            <a:off x="7165425" y="2205750"/>
            <a:ext cx="365400" cy="673500"/>
          </a:xfrm>
          <a:prstGeom prst="downArrow">
            <a:avLst>
              <a:gd name="adj1" fmla="val 50000"/>
              <a:gd name="adj2" fmla="val 5000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21" name="Google Shape;621;p51"/>
          <p:cNvPicPr preferRelativeResize="0"/>
          <p:nvPr/>
        </p:nvPicPr>
        <p:blipFill>
          <a:blip r:embed="rId6">
            <a:alphaModFix/>
          </a:blip>
          <a:stretch>
            <a:fillRect/>
          </a:stretch>
        </p:blipFill>
        <p:spPr>
          <a:xfrm>
            <a:off x="7100541" y="3294974"/>
            <a:ext cx="1987859" cy="1732882"/>
          </a:xfrm>
          <a:prstGeom prst="rect">
            <a:avLst/>
          </a:prstGeom>
          <a:noFill/>
          <a:ln>
            <a:noFill/>
          </a:ln>
        </p:spPr>
      </p:pic>
      <p:sp>
        <p:nvSpPr>
          <p:cNvPr id="622" name="Google Shape;622;p51"/>
          <p:cNvSpPr txBox="1"/>
          <p:nvPr/>
        </p:nvSpPr>
        <p:spPr>
          <a:xfrm>
            <a:off x="8038199" y="3231323"/>
            <a:ext cx="1015800" cy="7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b="1">
                <a:solidFill>
                  <a:schemeClr val="lt1"/>
                </a:solidFill>
              </a:rPr>
              <a:t>Predicted  Associated Instance Mask -</a:t>
            </a:r>
            <a:endParaRPr sz="600" b="1">
              <a:solidFill>
                <a:schemeClr val="lt1"/>
              </a:solidFill>
            </a:endParaRPr>
          </a:p>
          <a:p>
            <a:pPr marL="0" lvl="0" indent="0" algn="l" rtl="0">
              <a:spcBef>
                <a:spcPts val="0"/>
              </a:spcBef>
              <a:spcAft>
                <a:spcPts val="0"/>
              </a:spcAft>
              <a:buNone/>
            </a:pPr>
            <a:r>
              <a:rPr lang="en" sz="600" b="1">
                <a:solidFill>
                  <a:schemeClr val="lt1"/>
                </a:solidFill>
              </a:rPr>
              <a:t> (H’ x W’)</a:t>
            </a:r>
            <a:endParaRPr sz="600" b="1">
              <a:solidFill>
                <a:schemeClr val="lt1"/>
              </a:solidFill>
            </a:endParaRPr>
          </a:p>
        </p:txBody>
      </p:sp>
      <p:pic>
        <p:nvPicPr>
          <p:cNvPr id="623" name="Google Shape;623;p51"/>
          <p:cNvPicPr preferRelativeResize="0"/>
          <p:nvPr/>
        </p:nvPicPr>
        <p:blipFill>
          <a:blip r:embed="rId7">
            <a:alphaModFix/>
          </a:blip>
          <a:stretch>
            <a:fillRect/>
          </a:stretch>
        </p:blipFill>
        <p:spPr>
          <a:xfrm>
            <a:off x="2503877" y="3294975"/>
            <a:ext cx="1983616" cy="1734124"/>
          </a:xfrm>
          <a:prstGeom prst="rect">
            <a:avLst/>
          </a:prstGeom>
          <a:noFill/>
          <a:ln>
            <a:noFill/>
          </a:ln>
        </p:spPr>
      </p:pic>
      <p:pic>
        <p:nvPicPr>
          <p:cNvPr id="624" name="Google Shape;624;p51"/>
          <p:cNvPicPr preferRelativeResize="0"/>
          <p:nvPr/>
        </p:nvPicPr>
        <p:blipFill>
          <a:blip r:embed="rId8">
            <a:alphaModFix/>
          </a:blip>
          <a:stretch>
            <a:fillRect/>
          </a:stretch>
        </p:blipFill>
        <p:spPr>
          <a:xfrm>
            <a:off x="4727827" y="3294963"/>
            <a:ext cx="1948340" cy="1734114"/>
          </a:xfrm>
          <a:prstGeom prst="rect">
            <a:avLst/>
          </a:prstGeom>
          <a:noFill/>
          <a:ln>
            <a:noFill/>
          </a:ln>
        </p:spPr>
      </p:pic>
      <p:pic>
        <p:nvPicPr>
          <p:cNvPr id="625" name="Google Shape;625;p51"/>
          <p:cNvPicPr preferRelativeResize="0"/>
          <p:nvPr/>
        </p:nvPicPr>
        <p:blipFill>
          <a:blip r:embed="rId9">
            <a:alphaModFix/>
          </a:blip>
          <a:stretch>
            <a:fillRect/>
          </a:stretch>
        </p:blipFill>
        <p:spPr>
          <a:xfrm>
            <a:off x="66550" y="3283524"/>
            <a:ext cx="1987858" cy="1740620"/>
          </a:xfrm>
          <a:prstGeom prst="rect">
            <a:avLst/>
          </a:prstGeom>
          <a:noFill/>
          <a:ln>
            <a:noFill/>
          </a:ln>
        </p:spPr>
      </p:pic>
      <p:sp>
        <p:nvSpPr>
          <p:cNvPr id="626" name="Google Shape;626;p51"/>
          <p:cNvSpPr txBox="1"/>
          <p:nvPr/>
        </p:nvSpPr>
        <p:spPr>
          <a:xfrm>
            <a:off x="1169687" y="3286787"/>
            <a:ext cx="9405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Predicted Instance Mask - (H’ x W’)</a:t>
            </a:r>
            <a:endParaRPr sz="800" b="1">
              <a:solidFill>
                <a:schemeClr val="lt1"/>
              </a:solidFill>
            </a:endParaRPr>
          </a:p>
        </p:txBody>
      </p:sp>
      <p:sp>
        <p:nvSpPr>
          <p:cNvPr id="627" name="Google Shape;627;p51"/>
          <p:cNvSpPr txBox="1"/>
          <p:nvPr/>
        </p:nvSpPr>
        <p:spPr>
          <a:xfrm>
            <a:off x="1450600" y="103512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628" name="Google Shape;628;p51"/>
          <p:cNvSpPr txBox="1"/>
          <p:nvPr/>
        </p:nvSpPr>
        <p:spPr>
          <a:xfrm>
            <a:off x="7416350" y="1077475"/>
            <a:ext cx="26421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chemeClr val="dk2"/>
                </a:solidFill>
              </a:rPr>
              <a:t>(H’ x W’ x K)</a:t>
            </a:r>
            <a:endParaRPr sz="2000" b="1">
              <a:solidFill>
                <a:schemeClr val="dk2"/>
              </a:solidFill>
            </a:endParaRPr>
          </a:p>
        </p:txBody>
      </p:sp>
      <p:sp>
        <p:nvSpPr>
          <p:cNvPr id="629" name="Google Shape;629;p51"/>
          <p:cNvSpPr txBox="1"/>
          <p:nvPr/>
        </p:nvSpPr>
        <p:spPr>
          <a:xfrm>
            <a:off x="5196753" y="2385463"/>
            <a:ext cx="18375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chemeClr val="dk2"/>
                </a:solidFill>
              </a:rPr>
              <a:t>f ∊ R</a:t>
            </a:r>
            <a:r>
              <a:rPr lang="en" sz="2000" b="1" baseline="30000">
                <a:solidFill>
                  <a:schemeClr val="dk2"/>
                </a:solidFill>
              </a:rPr>
              <a:t>K</a:t>
            </a:r>
            <a:endParaRPr sz="2000" b="1">
              <a:solidFill>
                <a:schemeClr val="dk2"/>
              </a:solidFill>
            </a:endParaRPr>
          </a:p>
        </p:txBody>
      </p:sp>
      <p:sp>
        <p:nvSpPr>
          <p:cNvPr id="630" name="Google Shape;630;p51"/>
          <p:cNvSpPr txBox="1"/>
          <p:nvPr/>
        </p:nvSpPr>
        <p:spPr>
          <a:xfrm>
            <a:off x="3547012" y="3294975"/>
            <a:ext cx="9405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Ground Truth Instance Mask - (H’ x W’)</a:t>
            </a:r>
            <a:endParaRPr sz="800" b="1">
              <a:solidFill>
                <a:schemeClr val="lt1"/>
              </a:solidFill>
            </a:endParaRPr>
          </a:p>
        </p:txBody>
      </p:sp>
      <p:sp>
        <p:nvSpPr>
          <p:cNvPr id="631" name="Google Shape;631;p51"/>
          <p:cNvSpPr txBox="1"/>
          <p:nvPr/>
        </p:nvSpPr>
        <p:spPr>
          <a:xfrm>
            <a:off x="5433361" y="4411175"/>
            <a:ext cx="1097400" cy="8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lt1"/>
                </a:solidFill>
              </a:rPr>
              <a:t>Ground Truth Associated Instance Mask -</a:t>
            </a:r>
            <a:endParaRPr sz="800" b="1">
              <a:solidFill>
                <a:schemeClr val="lt1"/>
              </a:solidFill>
            </a:endParaRPr>
          </a:p>
          <a:p>
            <a:pPr marL="0" lvl="0" indent="0" algn="l" rtl="0">
              <a:spcBef>
                <a:spcPts val="0"/>
              </a:spcBef>
              <a:spcAft>
                <a:spcPts val="0"/>
              </a:spcAft>
              <a:buNone/>
            </a:pPr>
            <a:r>
              <a:rPr lang="en" sz="800" b="1">
                <a:solidFill>
                  <a:schemeClr val="lt1"/>
                </a:solidFill>
              </a:rPr>
              <a:t> (H’ x W’)</a:t>
            </a:r>
            <a:endParaRPr sz="800" b="1">
              <a:solidFill>
                <a:schemeClr val="lt1"/>
              </a:solidFill>
            </a:endParaRPr>
          </a:p>
        </p:txBody>
      </p:sp>
      <p:cxnSp>
        <p:nvCxnSpPr>
          <p:cNvPr id="632" name="Google Shape;632;p51"/>
          <p:cNvCxnSpPr>
            <a:endCxn id="623" idx="1"/>
          </p:cNvCxnSpPr>
          <p:nvPr/>
        </p:nvCxnSpPr>
        <p:spPr>
          <a:xfrm rot="10800000" flipH="1">
            <a:off x="2067977" y="4162037"/>
            <a:ext cx="435900" cy="600"/>
          </a:xfrm>
          <a:prstGeom prst="straightConnector1">
            <a:avLst/>
          </a:prstGeom>
          <a:noFill/>
          <a:ln w="9525" cap="flat" cmpd="sng">
            <a:solidFill>
              <a:schemeClr val="dk2"/>
            </a:solidFill>
            <a:prstDash val="solid"/>
            <a:round/>
            <a:headEnd type="triangle" w="med" len="med"/>
            <a:tailEnd type="triangle" w="med" len="med"/>
          </a:ln>
        </p:spPr>
      </p:cxnSp>
      <p:cxnSp>
        <p:nvCxnSpPr>
          <p:cNvPr id="633" name="Google Shape;633;p51"/>
          <p:cNvCxnSpPr>
            <a:stCxn id="624" idx="3"/>
            <a:endCxn id="621" idx="1"/>
          </p:cNvCxnSpPr>
          <p:nvPr/>
        </p:nvCxnSpPr>
        <p:spPr>
          <a:xfrm rot="10800000" flipH="1">
            <a:off x="6676167" y="4161420"/>
            <a:ext cx="424500" cy="600"/>
          </a:xfrm>
          <a:prstGeom prst="straightConnector1">
            <a:avLst/>
          </a:prstGeom>
          <a:noFill/>
          <a:ln w="9525" cap="flat" cmpd="sng">
            <a:solidFill>
              <a:schemeClr val="dk2"/>
            </a:solidFill>
            <a:prstDash val="solid"/>
            <a:round/>
            <a:headEnd type="triangle" w="med" len="med"/>
            <a:tailEnd type="triangle" w="med" len="med"/>
          </a:ln>
        </p:spPr>
      </p:cxnSp>
      <p:sp>
        <p:nvSpPr>
          <p:cNvPr id="634" name="Google Shape;634;p51"/>
          <p:cNvSpPr txBox="1"/>
          <p:nvPr/>
        </p:nvSpPr>
        <p:spPr>
          <a:xfrm>
            <a:off x="1350575" y="2385475"/>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sp>
        <p:nvSpPr>
          <p:cNvPr id="635" name="Google Shape;635;p51"/>
          <p:cNvSpPr txBox="1"/>
          <p:nvPr/>
        </p:nvSpPr>
        <p:spPr>
          <a:xfrm>
            <a:off x="7559950" y="2343750"/>
            <a:ext cx="1419000" cy="54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b="1">
                <a:solidFill>
                  <a:srgbClr val="741B47"/>
                </a:solidFill>
              </a:rPr>
              <a:t>Sigmoid</a:t>
            </a:r>
            <a:endParaRPr sz="2000" b="1">
              <a:solidFill>
                <a:srgbClr val="741B47"/>
              </a:solidFill>
            </a:endParaRPr>
          </a:p>
        </p:txBody>
      </p:sp>
      <p:sp>
        <p:nvSpPr>
          <p:cNvPr id="636" name="Google Shape;636;p51"/>
          <p:cNvSpPr txBox="1"/>
          <p:nvPr/>
        </p:nvSpPr>
        <p:spPr>
          <a:xfrm>
            <a:off x="1985929" y="3589950"/>
            <a:ext cx="6000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55A11"/>
                </a:solidFill>
              </a:rPr>
              <a:t>BCE Loss</a:t>
            </a:r>
            <a:endParaRPr sz="1200" b="1">
              <a:solidFill>
                <a:srgbClr val="C55A11"/>
              </a:solidFill>
            </a:endParaRPr>
          </a:p>
        </p:txBody>
      </p:sp>
      <p:sp>
        <p:nvSpPr>
          <p:cNvPr id="637" name="Google Shape;637;p51"/>
          <p:cNvSpPr txBox="1"/>
          <p:nvPr/>
        </p:nvSpPr>
        <p:spPr>
          <a:xfrm>
            <a:off x="6638104" y="3589950"/>
            <a:ext cx="600000" cy="76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C55A11"/>
                </a:solidFill>
              </a:rPr>
              <a:t>BCE Loss</a:t>
            </a:r>
            <a:endParaRPr sz="1200" b="1">
              <a:solidFill>
                <a:srgbClr val="C55A11"/>
              </a:solidFill>
            </a:endParaRPr>
          </a:p>
        </p:txBody>
      </p:sp>
      <p:sp>
        <p:nvSpPr>
          <p:cNvPr id="638" name="Google Shape;638;p51"/>
          <p:cNvSpPr txBox="1">
            <a:spLocks noGrp="1"/>
          </p:cNvSpPr>
          <p:nvPr>
            <p:ph type="title"/>
          </p:nvPr>
        </p:nvSpPr>
        <p:spPr>
          <a:xfrm>
            <a:off x="8495" y="0"/>
            <a:ext cx="5186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SAC </a:t>
            </a:r>
            <a:endParaRPr sz="302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Mask Representation</a:t>
            </a:r>
            <a:endParaRPr sz="3020"/>
          </a:p>
        </p:txBody>
      </p:sp>
      <p:sp>
        <p:nvSpPr>
          <p:cNvPr id="77" name="Google Shape;77;p16"/>
          <p:cNvSpPr txBox="1">
            <a:spLocks noGrp="1"/>
          </p:cNvSpPr>
          <p:nvPr>
            <p:ph type="body" idx="1"/>
          </p:nvPr>
        </p:nvSpPr>
        <p:spPr>
          <a:xfrm>
            <a:off x="572750" y="4403000"/>
            <a:ext cx="2541900" cy="51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b="1"/>
              <a:t>Image - (H x W x 3)</a:t>
            </a:r>
            <a:endParaRPr sz="2000" b="1"/>
          </a:p>
        </p:txBody>
      </p:sp>
      <p:pic>
        <p:nvPicPr>
          <p:cNvPr id="78" name="Google Shape;78;p16"/>
          <p:cNvPicPr preferRelativeResize="0"/>
          <p:nvPr/>
        </p:nvPicPr>
        <p:blipFill>
          <a:blip r:embed="rId3">
            <a:alphaModFix/>
          </a:blip>
          <a:stretch>
            <a:fillRect/>
          </a:stretch>
        </p:blipFill>
        <p:spPr>
          <a:xfrm>
            <a:off x="420750" y="2501049"/>
            <a:ext cx="2693901" cy="1797325"/>
          </a:xfrm>
          <a:prstGeom prst="rect">
            <a:avLst/>
          </a:prstGeom>
          <a:noFill/>
          <a:ln>
            <a:noFill/>
          </a:ln>
        </p:spPr>
      </p:pic>
      <p:pic>
        <p:nvPicPr>
          <p:cNvPr id="79" name="Google Shape;79;p16"/>
          <p:cNvPicPr preferRelativeResize="0"/>
          <p:nvPr/>
        </p:nvPicPr>
        <p:blipFill>
          <a:blip r:embed="rId4">
            <a:alphaModFix/>
          </a:blip>
          <a:stretch>
            <a:fillRect/>
          </a:stretch>
        </p:blipFill>
        <p:spPr>
          <a:xfrm>
            <a:off x="4929975" y="589050"/>
            <a:ext cx="2133600" cy="2076450"/>
          </a:xfrm>
          <a:prstGeom prst="rect">
            <a:avLst/>
          </a:prstGeom>
          <a:noFill/>
          <a:ln>
            <a:noFill/>
          </a:ln>
        </p:spPr>
      </p:pic>
      <p:pic>
        <p:nvPicPr>
          <p:cNvPr id="80" name="Google Shape;80;p16"/>
          <p:cNvPicPr preferRelativeResize="0"/>
          <p:nvPr/>
        </p:nvPicPr>
        <p:blipFill>
          <a:blip r:embed="rId5">
            <a:alphaModFix/>
          </a:blip>
          <a:stretch>
            <a:fillRect/>
          </a:stretch>
        </p:blipFill>
        <p:spPr>
          <a:xfrm>
            <a:off x="4929975" y="2849813"/>
            <a:ext cx="2133600" cy="2114025"/>
          </a:xfrm>
          <a:prstGeom prst="rect">
            <a:avLst/>
          </a:prstGeom>
          <a:noFill/>
          <a:ln>
            <a:noFill/>
          </a:ln>
        </p:spPr>
      </p:pic>
      <p:sp>
        <p:nvSpPr>
          <p:cNvPr id="81" name="Google Shape;81;p16"/>
          <p:cNvSpPr txBox="1">
            <a:spLocks noGrp="1"/>
          </p:cNvSpPr>
          <p:nvPr>
            <p:ph type="body" idx="1"/>
          </p:nvPr>
        </p:nvSpPr>
        <p:spPr>
          <a:xfrm>
            <a:off x="7368050" y="1229400"/>
            <a:ext cx="2171400" cy="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GT Mask 1</a:t>
            </a:r>
            <a:endParaRPr sz="2000" b="1"/>
          </a:p>
          <a:p>
            <a:pPr marL="0" lvl="0" indent="0" algn="l" rtl="0">
              <a:spcBef>
                <a:spcPts val="1200"/>
              </a:spcBef>
              <a:spcAft>
                <a:spcPts val="0"/>
              </a:spcAft>
              <a:buClr>
                <a:schemeClr val="dk1"/>
              </a:buClr>
              <a:buSzPts val="1100"/>
              <a:buFont typeface="Arial"/>
              <a:buNone/>
            </a:pPr>
            <a:r>
              <a:rPr lang="en" sz="2000" b="1"/>
              <a:t> - (H x W)</a:t>
            </a:r>
            <a:endParaRPr sz="2000" b="1"/>
          </a:p>
          <a:p>
            <a:pPr marL="0" lvl="0" indent="0" algn="l" rtl="0">
              <a:spcBef>
                <a:spcPts val="1200"/>
              </a:spcBef>
              <a:spcAft>
                <a:spcPts val="1200"/>
              </a:spcAft>
              <a:buNone/>
            </a:pPr>
            <a:endParaRPr sz="2000" b="1"/>
          </a:p>
        </p:txBody>
      </p:sp>
      <p:sp>
        <p:nvSpPr>
          <p:cNvPr id="82" name="Google Shape;82;p16"/>
          <p:cNvSpPr txBox="1">
            <a:spLocks noGrp="1"/>
          </p:cNvSpPr>
          <p:nvPr>
            <p:ph type="body" idx="1"/>
          </p:nvPr>
        </p:nvSpPr>
        <p:spPr>
          <a:xfrm>
            <a:off x="0" y="693725"/>
            <a:ext cx="4241100" cy="1142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a:t>We have a binary mask representation for every ground truth instance mask corresponding to the image.</a:t>
            </a:r>
            <a:endParaRPr/>
          </a:p>
        </p:txBody>
      </p:sp>
      <p:sp>
        <p:nvSpPr>
          <p:cNvPr id="83" name="Google Shape;83;p16"/>
          <p:cNvSpPr txBox="1">
            <a:spLocks noGrp="1"/>
          </p:cNvSpPr>
          <p:nvPr>
            <p:ph type="body" idx="1"/>
          </p:nvPr>
        </p:nvSpPr>
        <p:spPr>
          <a:xfrm>
            <a:off x="7368050" y="3253788"/>
            <a:ext cx="2171400" cy="51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t>GT Mask 2</a:t>
            </a:r>
            <a:endParaRPr sz="2000" b="1"/>
          </a:p>
          <a:p>
            <a:pPr marL="0" lvl="0" indent="0" algn="l" rtl="0">
              <a:spcBef>
                <a:spcPts val="1200"/>
              </a:spcBef>
              <a:spcAft>
                <a:spcPts val="0"/>
              </a:spcAft>
              <a:buNone/>
            </a:pPr>
            <a:r>
              <a:rPr lang="en" sz="2000" b="1"/>
              <a:t> -  (H x W)</a:t>
            </a:r>
            <a:endParaRPr sz="2000" b="1"/>
          </a:p>
          <a:p>
            <a:pPr marL="0" lvl="0" indent="0" algn="l" rtl="0">
              <a:spcBef>
                <a:spcPts val="1200"/>
              </a:spcBef>
              <a:spcAft>
                <a:spcPts val="1200"/>
              </a:spcAft>
              <a:buNone/>
            </a:pPr>
            <a:endParaRPr sz="2000" b="1"/>
          </a:p>
        </p:txBody>
      </p:sp>
      <p:cxnSp>
        <p:nvCxnSpPr>
          <p:cNvPr id="84" name="Google Shape;84;p16"/>
          <p:cNvCxnSpPr>
            <a:stCxn id="79" idx="1"/>
            <a:endCxn id="78" idx="3"/>
          </p:cNvCxnSpPr>
          <p:nvPr/>
        </p:nvCxnSpPr>
        <p:spPr>
          <a:xfrm flipH="1">
            <a:off x="3114675" y="1627275"/>
            <a:ext cx="1815300" cy="1772400"/>
          </a:xfrm>
          <a:prstGeom prst="straightConnector1">
            <a:avLst/>
          </a:prstGeom>
          <a:noFill/>
          <a:ln w="9525" cap="flat" cmpd="sng">
            <a:solidFill>
              <a:schemeClr val="dk2"/>
            </a:solidFill>
            <a:prstDash val="solid"/>
            <a:round/>
            <a:headEnd type="stealth" w="med" len="med"/>
            <a:tailEnd type="none" w="med" len="med"/>
          </a:ln>
        </p:spPr>
      </p:cxnSp>
      <p:cxnSp>
        <p:nvCxnSpPr>
          <p:cNvPr id="85" name="Google Shape;85;p16"/>
          <p:cNvCxnSpPr>
            <a:stCxn id="78" idx="3"/>
            <a:endCxn id="80" idx="1"/>
          </p:cNvCxnSpPr>
          <p:nvPr/>
        </p:nvCxnSpPr>
        <p:spPr>
          <a:xfrm>
            <a:off x="3114651" y="3399711"/>
            <a:ext cx="1815300" cy="5070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SAC</a:t>
            </a:r>
            <a:endParaRPr/>
          </a:p>
        </p:txBody>
      </p:sp>
      <p:sp>
        <p:nvSpPr>
          <p:cNvPr id="644" name="Google Shape;644;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200">
                <a:solidFill>
                  <a:srgbClr val="1155CC"/>
                </a:solidFill>
              </a:rPr>
              <a:t>Let us now understand SAC through a real world example of predicting associations among riders and motorcycles.</a:t>
            </a:r>
            <a:endParaRPr sz="2200">
              <a:solidFill>
                <a:srgbClr val="1155CC"/>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3"/>
          <p:cNvSpPr txBox="1">
            <a:spLocks noGrp="1"/>
          </p:cNvSpPr>
          <p:nvPr>
            <p:ph type="body" idx="1"/>
          </p:nvPr>
        </p:nvSpPr>
        <p:spPr>
          <a:xfrm>
            <a:off x="0" y="610200"/>
            <a:ext cx="9144000" cy="9003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1000"/>
              </a:spcAft>
              <a:buNone/>
            </a:pPr>
            <a:r>
              <a:rPr lang="en" b="1"/>
              <a:t>Idea</a:t>
            </a:r>
            <a:r>
              <a:rPr lang="en"/>
              <a:t>: Instead of treating riders and motorcycles independently, we want a mechanism that learns the relationship between these two different classes during training itself!</a:t>
            </a:r>
            <a:endParaRPr/>
          </a:p>
        </p:txBody>
      </p:sp>
      <p:sp>
        <p:nvSpPr>
          <p:cNvPr id="650" name="Google Shape;650;p53"/>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Segmentation and Cross-Association (SAC)</a:t>
            </a:r>
            <a:endParaRPr sz="3020" b="1">
              <a:solidFill>
                <a:schemeClr val="dk2"/>
              </a:solidFill>
            </a:endParaRPr>
          </a:p>
        </p:txBody>
      </p:sp>
      <p:pic>
        <p:nvPicPr>
          <p:cNvPr id="651" name="Google Shape;651;p53"/>
          <p:cNvPicPr preferRelativeResize="0"/>
          <p:nvPr/>
        </p:nvPicPr>
        <p:blipFill>
          <a:blip r:embed="rId3">
            <a:alphaModFix/>
          </a:blip>
          <a:stretch>
            <a:fillRect/>
          </a:stretch>
        </p:blipFill>
        <p:spPr>
          <a:xfrm>
            <a:off x="117300" y="1499700"/>
            <a:ext cx="7023401" cy="2503700"/>
          </a:xfrm>
          <a:prstGeom prst="rect">
            <a:avLst/>
          </a:prstGeom>
          <a:noFill/>
          <a:ln>
            <a:noFill/>
          </a:ln>
        </p:spPr>
      </p:pic>
      <p:sp>
        <p:nvSpPr>
          <p:cNvPr id="652" name="Google Shape;652;p53"/>
          <p:cNvSpPr txBox="1"/>
          <p:nvPr/>
        </p:nvSpPr>
        <p:spPr>
          <a:xfrm>
            <a:off x="4683700" y="4187025"/>
            <a:ext cx="11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Given this</a:t>
            </a:r>
            <a:endParaRPr sz="1600">
              <a:solidFill>
                <a:schemeClr val="dk2"/>
              </a:solidFill>
            </a:endParaRPr>
          </a:p>
        </p:txBody>
      </p:sp>
      <p:sp>
        <p:nvSpPr>
          <p:cNvPr id="653" name="Google Shape;653;p53"/>
          <p:cNvSpPr txBox="1"/>
          <p:nvPr/>
        </p:nvSpPr>
        <p:spPr>
          <a:xfrm>
            <a:off x="6131500" y="4187025"/>
            <a:ext cx="1146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Learn this</a:t>
            </a:r>
            <a:endParaRPr sz="1600">
              <a:solidFill>
                <a:schemeClr val="dk2"/>
              </a:solidFill>
            </a:endParaRPr>
          </a:p>
        </p:txBody>
      </p:sp>
      <p:sp>
        <p:nvSpPr>
          <p:cNvPr id="654" name="Google Shape;654;p53"/>
          <p:cNvSpPr txBox="1"/>
          <p:nvPr/>
        </p:nvSpPr>
        <p:spPr>
          <a:xfrm>
            <a:off x="3296950" y="4187025"/>
            <a:ext cx="1198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dk2"/>
                </a:solidFill>
              </a:rPr>
              <a:t>Objective</a:t>
            </a:r>
            <a:r>
              <a:rPr lang="en" sz="1600">
                <a:solidFill>
                  <a:schemeClr val="dk2"/>
                </a:solidFill>
              </a:rPr>
              <a:t>:</a:t>
            </a:r>
            <a:endParaRPr sz="1600">
              <a:solidFill>
                <a:schemeClr val="dk2"/>
              </a:solidFill>
            </a:endParaRPr>
          </a:p>
        </p:txBody>
      </p:sp>
      <p:cxnSp>
        <p:nvCxnSpPr>
          <p:cNvPr id="655" name="Google Shape;655;p53"/>
          <p:cNvCxnSpPr/>
          <p:nvPr/>
        </p:nvCxnSpPr>
        <p:spPr>
          <a:xfrm rot="10800000" flipH="1">
            <a:off x="5251208" y="4003350"/>
            <a:ext cx="5400" cy="254400"/>
          </a:xfrm>
          <a:prstGeom prst="straightConnector1">
            <a:avLst/>
          </a:prstGeom>
          <a:noFill/>
          <a:ln w="9525" cap="flat" cmpd="sng">
            <a:solidFill>
              <a:schemeClr val="dk2"/>
            </a:solidFill>
            <a:prstDash val="solid"/>
            <a:round/>
            <a:headEnd type="none" w="med" len="med"/>
            <a:tailEnd type="stealth" w="med" len="med"/>
          </a:ln>
        </p:spPr>
      </p:cxnSp>
      <p:cxnSp>
        <p:nvCxnSpPr>
          <p:cNvPr id="656" name="Google Shape;656;p53"/>
          <p:cNvCxnSpPr/>
          <p:nvPr/>
        </p:nvCxnSpPr>
        <p:spPr>
          <a:xfrm rot="10800000" flipH="1">
            <a:off x="6699008" y="4003350"/>
            <a:ext cx="5400" cy="254400"/>
          </a:xfrm>
          <a:prstGeom prst="straightConnector1">
            <a:avLst/>
          </a:prstGeom>
          <a:noFill/>
          <a:ln w="9525" cap="flat" cmpd="sng">
            <a:solidFill>
              <a:schemeClr val="dk2"/>
            </a:solidFill>
            <a:prstDash val="solid"/>
            <a:round/>
            <a:headEnd type="none" w="med" len="med"/>
            <a:tailEnd type="stealth" w="med" len="med"/>
          </a:ln>
        </p:spPr>
      </p:cxnSp>
      <p:cxnSp>
        <p:nvCxnSpPr>
          <p:cNvPr id="657" name="Google Shape;657;p53"/>
          <p:cNvCxnSpPr/>
          <p:nvPr/>
        </p:nvCxnSpPr>
        <p:spPr>
          <a:xfrm>
            <a:off x="4410430" y="4417312"/>
            <a:ext cx="232200" cy="1500"/>
          </a:xfrm>
          <a:prstGeom prst="straightConnector1">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4"/>
          <p:cNvSpPr txBox="1">
            <a:spLocks noGrp="1"/>
          </p:cNvSpPr>
          <p:nvPr>
            <p:ph type="body" idx="1"/>
          </p:nvPr>
        </p:nvSpPr>
        <p:spPr>
          <a:xfrm>
            <a:off x="0" y="610200"/>
            <a:ext cx="9144000" cy="900300"/>
          </a:xfrm>
          <a:prstGeom prst="rect">
            <a:avLst/>
          </a:prstGeom>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1000"/>
              </a:spcAft>
              <a:buNone/>
            </a:pPr>
            <a:r>
              <a:rPr lang="en" b="1"/>
              <a:t>Idea</a:t>
            </a:r>
            <a:r>
              <a:rPr lang="en"/>
              <a:t>: Instead of treating riders and motorcycles independently, we want a mechanism that learns the relationship between these two different classes during training itself!</a:t>
            </a:r>
            <a:endParaRPr/>
          </a:p>
        </p:txBody>
      </p:sp>
      <p:sp>
        <p:nvSpPr>
          <p:cNvPr id="663" name="Google Shape;663;p54"/>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SAC</a:t>
            </a:r>
            <a:endParaRPr sz="3020" b="1">
              <a:solidFill>
                <a:schemeClr val="dk2"/>
              </a:solidFill>
            </a:endParaRPr>
          </a:p>
        </p:txBody>
      </p:sp>
      <p:sp>
        <p:nvSpPr>
          <p:cNvPr id="664" name="Google Shape;664;p54"/>
          <p:cNvSpPr txBox="1">
            <a:spLocks noGrp="1"/>
          </p:cNvSpPr>
          <p:nvPr>
            <p:ph type="body" idx="1"/>
          </p:nvPr>
        </p:nvSpPr>
        <p:spPr>
          <a:xfrm>
            <a:off x="0" y="4357894"/>
            <a:ext cx="9144000" cy="8034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000"/>
              </a:spcAft>
              <a:buSzPts val="935"/>
              <a:buNone/>
            </a:pPr>
            <a:r>
              <a:rPr lang="en"/>
              <a:t>Once we learn which rider is associated with which motorcycle (2), also known as </a:t>
            </a:r>
            <a:r>
              <a:rPr lang="en" b="1"/>
              <a:t>cross-object association</a:t>
            </a:r>
            <a:r>
              <a:rPr lang="en"/>
              <a:t>, we can link them together (3)</a:t>
            </a:r>
            <a:endParaRPr/>
          </a:p>
        </p:txBody>
      </p:sp>
      <p:pic>
        <p:nvPicPr>
          <p:cNvPr id="665" name="Google Shape;665;p54"/>
          <p:cNvPicPr preferRelativeResize="0"/>
          <p:nvPr/>
        </p:nvPicPr>
        <p:blipFill>
          <a:blip r:embed="rId3">
            <a:alphaModFix/>
          </a:blip>
          <a:stretch>
            <a:fillRect/>
          </a:stretch>
        </p:blipFill>
        <p:spPr>
          <a:xfrm>
            <a:off x="117300" y="1499700"/>
            <a:ext cx="7023401" cy="2503700"/>
          </a:xfrm>
          <a:prstGeom prst="rect">
            <a:avLst/>
          </a:prstGeom>
          <a:noFill/>
          <a:ln>
            <a:noFill/>
          </a:ln>
        </p:spPr>
      </p:pic>
      <p:pic>
        <p:nvPicPr>
          <p:cNvPr id="666" name="Google Shape;666;p54"/>
          <p:cNvPicPr preferRelativeResize="0"/>
          <p:nvPr/>
        </p:nvPicPr>
        <p:blipFill rotWithShape="1">
          <a:blip r:embed="rId4">
            <a:alphaModFix/>
          </a:blip>
          <a:srcRect l="38480"/>
          <a:stretch/>
        </p:blipFill>
        <p:spPr>
          <a:xfrm>
            <a:off x="7776800" y="1924450"/>
            <a:ext cx="1267200" cy="1806600"/>
          </a:xfrm>
          <a:prstGeom prst="rect">
            <a:avLst/>
          </a:prstGeom>
          <a:noFill/>
          <a:ln>
            <a:noFill/>
          </a:ln>
        </p:spPr>
      </p:pic>
      <p:pic>
        <p:nvPicPr>
          <p:cNvPr id="667" name="Google Shape;667;p54"/>
          <p:cNvPicPr preferRelativeResize="0"/>
          <p:nvPr/>
        </p:nvPicPr>
        <p:blipFill>
          <a:blip r:embed="rId5">
            <a:alphaModFix/>
          </a:blip>
          <a:stretch>
            <a:fillRect/>
          </a:stretch>
        </p:blipFill>
        <p:spPr>
          <a:xfrm>
            <a:off x="7140700" y="2665540"/>
            <a:ext cx="666250" cy="172025"/>
          </a:xfrm>
          <a:prstGeom prst="rect">
            <a:avLst/>
          </a:prstGeom>
          <a:noFill/>
          <a:ln>
            <a:noFill/>
          </a:ln>
        </p:spPr>
      </p:pic>
      <p:sp>
        <p:nvSpPr>
          <p:cNvPr id="668" name="Google Shape;668;p54"/>
          <p:cNvSpPr txBox="1"/>
          <p:nvPr/>
        </p:nvSpPr>
        <p:spPr>
          <a:xfrm>
            <a:off x="117300" y="3931914"/>
            <a:ext cx="42534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(1)</a:t>
            </a:r>
            <a:endParaRPr sz="1600">
              <a:solidFill>
                <a:schemeClr val="dk2"/>
              </a:solidFill>
            </a:endParaRPr>
          </a:p>
        </p:txBody>
      </p:sp>
      <p:sp>
        <p:nvSpPr>
          <p:cNvPr id="669" name="Google Shape;669;p54"/>
          <p:cNvSpPr txBox="1"/>
          <p:nvPr/>
        </p:nvSpPr>
        <p:spPr>
          <a:xfrm>
            <a:off x="4841700" y="3931914"/>
            <a:ext cx="22647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(2)</a:t>
            </a:r>
            <a:endParaRPr sz="1600">
              <a:solidFill>
                <a:schemeClr val="dk2"/>
              </a:solidFill>
            </a:endParaRPr>
          </a:p>
        </p:txBody>
      </p:sp>
      <p:sp>
        <p:nvSpPr>
          <p:cNvPr id="670" name="Google Shape;670;p54"/>
          <p:cNvSpPr txBox="1"/>
          <p:nvPr/>
        </p:nvSpPr>
        <p:spPr>
          <a:xfrm>
            <a:off x="7813500" y="3931914"/>
            <a:ext cx="12306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(3)</a:t>
            </a:r>
            <a:endParaRPr sz="16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5"/>
          <p:cNvSpPr txBox="1">
            <a:spLocks noGrp="1"/>
          </p:cNvSpPr>
          <p:nvPr>
            <p:ph type="body" idx="1"/>
          </p:nvPr>
        </p:nvSpPr>
        <p:spPr>
          <a:xfrm>
            <a:off x="0" y="534000"/>
            <a:ext cx="9144000" cy="23163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b="1"/>
              <a:t>Objective</a:t>
            </a:r>
            <a:r>
              <a:rPr lang="en"/>
              <a:t>:</a:t>
            </a:r>
            <a:endParaRPr/>
          </a:p>
          <a:p>
            <a:pPr marL="457200" lvl="0" indent="-342900" algn="l" rtl="0">
              <a:lnSpc>
                <a:spcPct val="100000"/>
              </a:lnSpc>
              <a:spcBef>
                <a:spcPts val="1000"/>
              </a:spcBef>
              <a:spcAft>
                <a:spcPts val="0"/>
              </a:spcAft>
              <a:buSzPts val="1800"/>
              <a:buChar char="●"/>
            </a:pPr>
            <a:r>
              <a:rPr lang="en"/>
              <a:t>Detect both riders and motorcycles</a:t>
            </a:r>
            <a:endParaRPr/>
          </a:p>
          <a:p>
            <a:pPr marL="457200" lvl="0" indent="-342900" algn="l" rtl="0">
              <a:lnSpc>
                <a:spcPct val="100000"/>
              </a:lnSpc>
              <a:spcBef>
                <a:spcPts val="1000"/>
              </a:spcBef>
              <a:spcAft>
                <a:spcPts val="1000"/>
              </a:spcAft>
              <a:buSzPts val="1800"/>
              <a:buChar char="●"/>
            </a:pPr>
            <a:r>
              <a:rPr lang="en"/>
              <a:t>Learn the </a:t>
            </a:r>
            <a:r>
              <a:rPr lang="en" b="1"/>
              <a:t>cross-object association</a:t>
            </a:r>
            <a:r>
              <a:rPr lang="en"/>
              <a:t> to accurately associate a rider with its motorcycle</a:t>
            </a:r>
            <a:endParaRPr/>
          </a:p>
        </p:txBody>
      </p:sp>
      <p:sp>
        <p:nvSpPr>
          <p:cNvPr id="676" name="Google Shape;676;p55"/>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SAC</a:t>
            </a:r>
            <a:endParaRPr sz="3020" b="1">
              <a:solidFill>
                <a:schemeClr val="dk2"/>
              </a:solidFill>
            </a:endParaRPr>
          </a:p>
        </p:txBody>
      </p:sp>
      <p:sp>
        <p:nvSpPr>
          <p:cNvPr id="677" name="Google Shape;677;p55"/>
          <p:cNvSpPr txBox="1">
            <a:spLocks noGrp="1"/>
          </p:cNvSpPr>
          <p:nvPr>
            <p:ph type="body" idx="1"/>
          </p:nvPr>
        </p:nvSpPr>
        <p:spPr>
          <a:xfrm>
            <a:off x="0" y="4644201"/>
            <a:ext cx="9144000" cy="517200"/>
          </a:xfrm>
          <a:prstGeom prst="rect">
            <a:avLst/>
          </a:prstGeom>
        </p:spPr>
        <p:txBody>
          <a:bodyPr spcFirstLastPara="1" wrap="square" lIns="91425" tIns="91425" rIns="91425" bIns="91425" anchor="t" anchorCtr="0">
            <a:normAutofit fontScale="77500" lnSpcReduction="20000"/>
          </a:bodyPr>
          <a:lstStyle/>
          <a:p>
            <a:pPr marL="0" lvl="0" indent="0" algn="ctr" rtl="0">
              <a:lnSpc>
                <a:spcPct val="115000"/>
              </a:lnSpc>
              <a:spcBef>
                <a:spcPts val="0"/>
              </a:spcBef>
              <a:spcAft>
                <a:spcPts val="1000"/>
              </a:spcAft>
              <a:buSzPts val="935"/>
              <a:buNone/>
            </a:pPr>
            <a:r>
              <a:rPr lang="en"/>
              <a:t>Let’s see how to accomplish these two tasks jointly during the training!</a:t>
            </a:r>
            <a:endParaRPr/>
          </a:p>
        </p:txBody>
      </p:sp>
      <p:pic>
        <p:nvPicPr>
          <p:cNvPr id="678" name="Google Shape;678;p55"/>
          <p:cNvPicPr preferRelativeResize="0"/>
          <p:nvPr/>
        </p:nvPicPr>
        <p:blipFill>
          <a:blip r:embed="rId3">
            <a:alphaModFix/>
          </a:blip>
          <a:stretch>
            <a:fillRect/>
          </a:stretch>
        </p:blipFill>
        <p:spPr>
          <a:xfrm>
            <a:off x="117300" y="2185500"/>
            <a:ext cx="7023401" cy="2503700"/>
          </a:xfrm>
          <a:prstGeom prst="rect">
            <a:avLst/>
          </a:prstGeom>
          <a:noFill/>
          <a:ln>
            <a:noFill/>
          </a:ln>
        </p:spPr>
      </p:pic>
      <p:pic>
        <p:nvPicPr>
          <p:cNvPr id="679" name="Google Shape;679;p55"/>
          <p:cNvPicPr preferRelativeResize="0"/>
          <p:nvPr/>
        </p:nvPicPr>
        <p:blipFill rotWithShape="1">
          <a:blip r:embed="rId4">
            <a:alphaModFix/>
          </a:blip>
          <a:srcRect l="38480"/>
          <a:stretch/>
        </p:blipFill>
        <p:spPr>
          <a:xfrm>
            <a:off x="7776800" y="2610250"/>
            <a:ext cx="1267200" cy="1806600"/>
          </a:xfrm>
          <a:prstGeom prst="rect">
            <a:avLst/>
          </a:prstGeom>
          <a:noFill/>
          <a:ln>
            <a:noFill/>
          </a:ln>
        </p:spPr>
      </p:pic>
      <p:pic>
        <p:nvPicPr>
          <p:cNvPr id="680" name="Google Shape;680;p55"/>
          <p:cNvPicPr preferRelativeResize="0"/>
          <p:nvPr/>
        </p:nvPicPr>
        <p:blipFill>
          <a:blip r:embed="rId5">
            <a:alphaModFix/>
          </a:blip>
          <a:stretch>
            <a:fillRect/>
          </a:stretch>
        </p:blipFill>
        <p:spPr>
          <a:xfrm>
            <a:off x="7140700" y="3351340"/>
            <a:ext cx="666250" cy="172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56"/>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SAC Architecture</a:t>
            </a:r>
            <a:endParaRPr sz="3020" b="1">
              <a:solidFill>
                <a:schemeClr val="dk2"/>
              </a:solidFill>
            </a:endParaRPr>
          </a:p>
        </p:txBody>
      </p:sp>
      <p:pic>
        <p:nvPicPr>
          <p:cNvPr id="686" name="Google Shape;686;p56"/>
          <p:cNvPicPr preferRelativeResize="0"/>
          <p:nvPr/>
        </p:nvPicPr>
        <p:blipFill rotWithShape="1">
          <a:blip r:embed="rId3">
            <a:alphaModFix/>
          </a:blip>
          <a:srcRect b="1555"/>
          <a:stretch/>
        </p:blipFill>
        <p:spPr>
          <a:xfrm>
            <a:off x="289200" y="801300"/>
            <a:ext cx="7923601" cy="4349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57"/>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SAC</a:t>
            </a:r>
            <a:endParaRPr sz="3020" b="1">
              <a:solidFill>
                <a:schemeClr val="dk2"/>
              </a:solidFill>
            </a:endParaRPr>
          </a:p>
        </p:txBody>
      </p:sp>
      <p:pic>
        <p:nvPicPr>
          <p:cNvPr id="692" name="Google Shape;692;p57"/>
          <p:cNvPicPr preferRelativeResize="0"/>
          <p:nvPr/>
        </p:nvPicPr>
        <p:blipFill rotWithShape="1">
          <a:blip r:embed="rId3">
            <a:alphaModFix/>
          </a:blip>
          <a:srcRect t="3216" b="1043"/>
          <a:stretch/>
        </p:blipFill>
        <p:spPr>
          <a:xfrm>
            <a:off x="324350" y="937250"/>
            <a:ext cx="7893076" cy="4213876"/>
          </a:xfrm>
          <a:prstGeom prst="rect">
            <a:avLst/>
          </a:prstGeom>
          <a:noFill/>
          <a:ln>
            <a:noFill/>
          </a:ln>
        </p:spPr>
      </p:pic>
      <p:pic>
        <p:nvPicPr>
          <p:cNvPr id="693" name="Google Shape;693;p57"/>
          <p:cNvPicPr preferRelativeResize="0"/>
          <p:nvPr/>
        </p:nvPicPr>
        <p:blipFill>
          <a:blip r:embed="rId4">
            <a:alphaModFix/>
          </a:blip>
          <a:stretch>
            <a:fillRect/>
          </a:stretch>
        </p:blipFill>
        <p:spPr>
          <a:xfrm>
            <a:off x="324350" y="2879130"/>
            <a:ext cx="6530076" cy="2007450"/>
          </a:xfrm>
          <a:prstGeom prst="rect">
            <a:avLst/>
          </a:prstGeom>
          <a:noFill/>
          <a:ln>
            <a:noFill/>
          </a:ln>
          <a:effectLst>
            <a:outerShdw blurRad="57150" dist="19050" dir="5400000" algn="bl" rotWithShape="0">
              <a:srgbClr val="000000">
                <a:alpha val="50000"/>
              </a:srgbClr>
            </a:outerShdw>
          </a:effectLst>
        </p:spPr>
      </p:pic>
      <p:sp>
        <p:nvSpPr>
          <p:cNvPr id="694" name="Google Shape;694;p57"/>
          <p:cNvSpPr txBox="1">
            <a:spLocks noGrp="1"/>
          </p:cNvSpPr>
          <p:nvPr>
            <p:ph type="body" idx="1"/>
          </p:nvPr>
        </p:nvSpPr>
        <p:spPr>
          <a:xfrm>
            <a:off x="0" y="534000"/>
            <a:ext cx="9144000" cy="5727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1000"/>
              </a:spcAft>
              <a:buNone/>
            </a:pPr>
            <a:r>
              <a:rPr lang="en"/>
              <a:t>Segmentation and Cross-association (SAC) is built on top of YOLOv8</a:t>
            </a:r>
            <a:r>
              <a:rPr lang="en">
                <a:solidFill>
                  <a:srgbClr val="DAE8FC"/>
                </a:solidFill>
              </a:rPr>
              <a:t> </a:t>
            </a:r>
            <a:r>
              <a:rPr lang="en" b="1">
                <a:solidFill>
                  <a:srgbClr val="8DB0E4"/>
                </a:solidFill>
              </a:rPr>
              <a:t>(blue)</a:t>
            </a:r>
            <a:endParaRPr b="1">
              <a:solidFill>
                <a:srgbClr val="8DB0E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8"/>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YOLOv8</a:t>
            </a:r>
            <a:endParaRPr sz="3020" b="1">
              <a:solidFill>
                <a:schemeClr val="dk2"/>
              </a:solidFill>
            </a:endParaRPr>
          </a:p>
        </p:txBody>
      </p:sp>
      <p:pic>
        <p:nvPicPr>
          <p:cNvPr id="700" name="Google Shape;700;p58"/>
          <p:cNvPicPr preferRelativeResize="0"/>
          <p:nvPr/>
        </p:nvPicPr>
        <p:blipFill>
          <a:blip r:embed="rId3">
            <a:alphaModFix/>
          </a:blip>
          <a:stretch>
            <a:fillRect/>
          </a:stretch>
        </p:blipFill>
        <p:spPr>
          <a:xfrm>
            <a:off x="194400" y="2464575"/>
            <a:ext cx="8247186" cy="2535300"/>
          </a:xfrm>
          <a:prstGeom prst="rect">
            <a:avLst/>
          </a:prstGeom>
          <a:noFill/>
          <a:ln>
            <a:noFill/>
          </a:ln>
        </p:spPr>
      </p:pic>
      <p:sp>
        <p:nvSpPr>
          <p:cNvPr id="701" name="Google Shape;701;p58"/>
          <p:cNvSpPr txBox="1">
            <a:spLocks noGrp="1"/>
          </p:cNvSpPr>
          <p:nvPr>
            <p:ph type="body" idx="1"/>
          </p:nvPr>
        </p:nvSpPr>
        <p:spPr>
          <a:xfrm>
            <a:off x="0" y="534000"/>
            <a:ext cx="9144000" cy="20076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Segmentation and Cross-association (SAC) is built on top of YOLOv8</a:t>
            </a:r>
            <a:r>
              <a:rPr lang="en">
                <a:solidFill>
                  <a:srgbClr val="DAE8FC"/>
                </a:solidFill>
              </a:rPr>
              <a:t> </a:t>
            </a:r>
            <a:r>
              <a:rPr lang="en" b="1">
                <a:solidFill>
                  <a:srgbClr val="8DB0E4"/>
                </a:solidFill>
              </a:rPr>
              <a:t>(blue)</a:t>
            </a:r>
            <a:endParaRPr b="1">
              <a:solidFill>
                <a:srgbClr val="8DB0E4"/>
              </a:solidFill>
            </a:endParaRPr>
          </a:p>
          <a:p>
            <a:pPr marL="457200" lvl="0" indent="-342900" algn="l" rtl="0">
              <a:lnSpc>
                <a:spcPct val="115000"/>
              </a:lnSpc>
              <a:spcBef>
                <a:spcPts val="0"/>
              </a:spcBef>
              <a:spcAft>
                <a:spcPts val="0"/>
              </a:spcAft>
              <a:buSzPts val="1800"/>
              <a:buChar char="●"/>
            </a:pPr>
            <a:r>
              <a:rPr lang="en"/>
              <a:t>So, let’s understand YOLOv8</a:t>
            </a:r>
            <a:endParaRPr b="1"/>
          </a:p>
        </p:txBody>
      </p:sp>
      <p:pic>
        <p:nvPicPr>
          <p:cNvPr id="702" name="Google Shape;702;p58"/>
          <p:cNvPicPr preferRelativeResize="0"/>
          <p:nvPr/>
        </p:nvPicPr>
        <p:blipFill rotWithShape="1">
          <a:blip r:embed="rId4">
            <a:alphaModFix/>
          </a:blip>
          <a:srcRect b="19536"/>
          <a:stretch/>
        </p:blipFill>
        <p:spPr>
          <a:xfrm>
            <a:off x="267873" y="2246523"/>
            <a:ext cx="865700" cy="254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9"/>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YOLOv8</a:t>
            </a:r>
            <a:endParaRPr sz="3020" b="1">
              <a:solidFill>
                <a:schemeClr val="dk2"/>
              </a:solidFill>
            </a:endParaRPr>
          </a:p>
        </p:txBody>
      </p:sp>
      <p:sp>
        <p:nvSpPr>
          <p:cNvPr id="708" name="Google Shape;708;p59"/>
          <p:cNvSpPr txBox="1">
            <a:spLocks noGrp="1"/>
          </p:cNvSpPr>
          <p:nvPr>
            <p:ph type="body" idx="1"/>
          </p:nvPr>
        </p:nvSpPr>
        <p:spPr>
          <a:xfrm>
            <a:off x="0" y="534000"/>
            <a:ext cx="9144000" cy="332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b="1"/>
              <a:t>Backbone</a:t>
            </a:r>
            <a:r>
              <a:rPr lang="en"/>
              <a:t>: YOLOv8 uses a modified version of </a:t>
            </a:r>
            <a:r>
              <a:rPr lang="en" b="1"/>
              <a:t>CSPDarknet53</a:t>
            </a:r>
            <a:r>
              <a:rPr lang="en"/>
              <a:t> (Cross Stage Partial Darknet-53) which is a CNN backbone architecture.</a:t>
            </a:r>
            <a:endParaRPr/>
          </a:p>
          <a:p>
            <a:pPr marL="457200" lvl="0" indent="-342900" algn="l" rtl="0">
              <a:lnSpc>
                <a:spcPct val="115000"/>
              </a:lnSpc>
              <a:spcBef>
                <a:spcPts val="1000"/>
              </a:spcBef>
              <a:spcAft>
                <a:spcPts val="0"/>
              </a:spcAft>
              <a:buSzPts val="1800"/>
              <a:buChar char="●"/>
            </a:pPr>
            <a:r>
              <a:rPr lang="en"/>
              <a:t>Given an image, the CNN backbone extracts features at three-different scales</a:t>
            </a:r>
            <a:endParaRPr/>
          </a:p>
          <a:p>
            <a:pPr marL="457200" lvl="0" indent="-342900" algn="l" rtl="0">
              <a:lnSpc>
                <a:spcPct val="115000"/>
              </a:lnSpc>
              <a:spcBef>
                <a:spcPts val="1000"/>
              </a:spcBef>
              <a:spcAft>
                <a:spcPts val="1000"/>
              </a:spcAft>
              <a:buSzPts val="1800"/>
              <a:buChar char="●"/>
            </a:pPr>
            <a:r>
              <a:rPr lang="en"/>
              <a:t>YOLOv8's architecture is designed to predict bounding boxes and class probabilities at multiple scales, allowing it to effectively detect objects of various sizes within the same image.</a:t>
            </a:r>
            <a:endParaRPr b="1"/>
          </a:p>
        </p:txBody>
      </p:sp>
      <p:pic>
        <p:nvPicPr>
          <p:cNvPr id="709" name="Google Shape;709;p59"/>
          <p:cNvPicPr preferRelativeResize="0"/>
          <p:nvPr/>
        </p:nvPicPr>
        <p:blipFill>
          <a:blip r:embed="rId3">
            <a:alphaModFix/>
          </a:blip>
          <a:stretch>
            <a:fillRect/>
          </a:stretch>
        </p:blipFill>
        <p:spPr>
          <a:xfrm>
            <a:off x="269700" y="3014200"/>
            <a:ext cx="966750" cy="2129300"/>
          </a:xfrm>
          <a:prstGeom prst="rect">
            <a:avLst/>
          </a:prstGeom>
          <a:noFill/>
          <a:ln>
            <a:noFill/>
          </a:ln>
        </p:spPr>
      </p:pic>
      <p:pic>
        <p:nvPicPr>
          <p:cNvPr id="710" name="Google Shape;710;p59"/>
          <p:cNvPicPr preferRelativeResize="0"/>
          <p:nvPr/>
        </p:nvPicPr>
        <p:blipFill rotWithShape="1">
          <a:blip r:embed="rId4">
            <a:alphaModFix/>
          </a:blip>
          <a:srcRect b="19536"/>
          <a:stretch/>
        </p:blipFill>
        <p:spPr>
          <a:xfrm>
            <a:off x="320223" y="2797436"/>
            <a:ext cx="865700" cy="254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0"/>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YOLOv8</a:t>
            </a:r>
            <a:endParaRPr sz="3020" b="1">
              <a:solidFill>
                <a:schemeClr val="dk2"/>
              </a:solidFill>
            </a:endParaRPr>
          </a:p>
        </p:txBody>
      </p:sp>
      <p:sp>
        <p:nvSpPr>
          <p:cNvPr id="716" name="Google Shape;716;p60"/>
          <p:cNvSpPr txBox="1">
            <a:spLocks noGrp="1"/>
          </p:cNvSpPr>
          <p:nvPr>
            <p:ph type="body" idx="1"/>
          </p:nvPr>
        </p:nvSpPr>
        <p:spPr>
          <a:xfrm>
            <a:off x="0" y="534000"/>
            <a:ext cx="9144000" cy="43905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b="1"/>
              <a:t>Neck</a:t>
            </a:r>
            <a:r>
              <a:rPr lang="en"/>
              <a:t>: This part is in charge of fusing the features extracted by the backbone. It uses a </a:t>
            </a:r>
            <a:r>
              <a:rPr lang="en" b="1"/>
              <a:t>PANet </a:t>
            </a:r>
            <a:r>
              <a:rPr lang="en"/>
              <a:t>(Path Aggregation Network) to combine features at different scales. The convolutional layers P3, P4, and P5 are transmitted to various parts of the pyramid (layers 11, 14, and 20) to ensure the model can detect objects of various sizes.</a:t>
            </a:r>
            <a:endParaRPr/>
          </a:p>
          <a:p>
            <a:pPr marL="0" lvl="0" indent="0" algn="l" rtl="0">
              <a:lnSpc>
                <a:spcPct val="115000"/>
              </a:lnSpc>
              <a:spcBef>
                <a:spcPts val="1000"/>
              </a:spcBef>
              <a:spcAft>
                <a:spcPts val="1000"/>
              </a:spcAft>
              <a:buNone/>
            </a:pPr>
            <a:endParaRPr/>
          </a:p>
        </p:txBody>
      </p:sp>
      <p:sp>
        <p:nvSpPr>
          <p:cNvPr id="717" name="Google Shape;717;p60"/>
          <p:cNvSpPr txBox="1"/>
          <p:nvPr/>
        </p:nvSpPr>
        <p:spPr>
          <a:xfrm>
            <a:off x="0" y="4822025"/>
            <a:ext cx="6367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PANet: </a:t>
            </a:r>
            <a:r>
              <a:rPr lang="en" sz="1200" u="sng">
                <a:solidFill>
                  <a:schemeClr val="hlink"/>
                </a:solidFill>
                <a:hlinkClick r:id="rId3"/>
              </a:rPr>
              <a:t>https://arxiv.org/abs/1803.01534</a:t>
            </a:r>
            <a:r>
              <a:rPr lang="en" sz="1200"/>
              <a:t> </a:t>
            </a:r>
            <a:endParaRPr sz="1200"/>
          </a:p>
        </p:txBody>
      </p:sp>
      <p:pic>
        <p:nvPicPr>
          <p:cNvPr id="718" name="Google Shape;718;p60"/>
          <p:cNvPicPr preferRelativeResize="0"/>
          <p:nvPr/>
        </p:nvPicPr>
        <p:blipFill>
          <a:blip r:embed="rId4">
            <a:alphaModFix/>
          </a:blip>
          <a:stretch>
            <a:fillRect/>
          </a:stretch>
        </p:blipFill>
        <p:spPr>
          <a:xfrm>
            <a:off x="550202" y="2317150"/>
            <a:ext cx="6231575" cy="2094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61"/>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b="1">
                <a:solidFill>
                  <a:schemeClr val="dk2"/>
                </a:solidFill>
              </a:rPr>
              <a:t>YOLOv8</a:t>
            </a:r>
            <a:endParaRPr sz="3020" b="1">
              <a:solidFill>
                <a:schemeClr val="dk2"/>
              </a:solidFill>
            </a:endParaRPr>
          </a:p>
        </p:txBody>
      </p:sp>
      <p:sp>
        <p:nvSpPr>
          <p:cNvPr id="724" name="Google Shape;724;p61"/>
          <p:cNvSpPr txBox="1">
            <a:spLocks noGrp="1"/>
          </p:cNvSpPr>
          <p:nvPr>
            <p:ph type="body" idx="1"/>
          </p:nvPr>
        </p:nvSpPr>
        <p:spPr>
          <a:xfrm>
            <a:off x="0" y="534000"/>
            <a:ext cx="9144000" cy="43905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b="1"/>
              <a:t>Head</a:t>
            </a:r>
            <a:r>
              <a:rPr lang="en"/>
              <a:t>: This consists of three </a:t>
            </a:r>
            <a:r>
              <a:rPr lang="en" b="1"/>
              <a:t>detection heads</a:t>
            </a:r>
            <a:r>
              <a:rPr lang="en"/>
              <a:t>, which are connected to the three outputs of the PANet. These detection heads generate bounding boxes, assign confidence scores, and classify the boxes according to their categories. They also eliminate redundant detections of the same object, which may appear at different scales.</a:t>
            </a:r>
            <a:endParaRPr/>
          </a:p>
        </p:txBody>
      </p:sp>
      <p:sp>
        <p:nvSpPr>
          <p:cNvPr id="725" name="Google Shape;725;p61"/>
          <p:cNvSpPr txBox="1"/>
          <p:nvPr/>
        </p:nvSpPr>
        <p:spPr>
          <a:xfrm>
            <a:off x="0" y="4822025"/>
            <a:ext cx="9144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Relevant read: </a:t>
            </a:r>
            <a:r>
              <a:rPr lang="en" sz="1200" u="sng">
                <a:solidFill>
                  <a:schemeClr val="hlink"/>
                </a:solidFill>
                <a:hlinkClick r:id="rId3"/>
              </a:rPr>
              <a:t>medium</a:t>
            </a:r>
            <a:r>
              <a:rPr lang="en" sz="1200"/>
              <a:t>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Bounding Boxes from YOLO - Recap</a:t>
            </a:r>
            <a:endParaRPr sz="3020"/>
          </a:p>
        </p:txBody>
      </p:sp>
      <p:sp>
        <p:nvSpPr>
          <p:cNvPr id="91" name="Google Shape;91;p17"/>
          <p:cNvSpPr txBox="1">
            <a:spLocks noGrp="1"/>
          </p:cNvSpPr>
          <p:nvPr>
            <p:ph type="body" idx="1"/>
          </p:nvPr>
        </p:nvSpPr>
        <p:spPr>
          <a:xfrm>
            <a:off x="0" y="689400"/>
            <a:ext cx="9144000" cy="15813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From the backbone we get a 7 x 7 x 30 feature map</a:t>
            </a:r>
            <a:endParaRPr/>
          </a:p>
          <a:p>
            <a:pPr marL="457200" lvl="0" indent="-342900" algn="l" rtl="0">
              <a:spcBef>
                <a:spcPts val="0"/>
              </a:spcBef>
              <a:spcAft>
                <a:spcPts val="0"/>
              </a:spcAft>
              <a:buSzPts val="1800"/>
              <a:buChar char="●"/>
            </a:pPr>
            <a:r>
              <a:rPr lang="en"/>
              <a:t>For every location of the feature map, we have a 30-D prediction vector</a:t>
            </a:r>
            <a:endParaRPr/>
          </a:p>
          <a:p>
            <a:pPr marL="457200" lvl="0" indent="-342900" algn="l" rtl="0">
              <a:spcBef>
                <a:spcPts val="0"/>
              </a:spcBef>
              <a:spcAft>
                <a:spcPts val="0"/>
              </a:spcAft>
              <a:buSzPts val="1800"/>
              <a:buChar char="●"/>
            </a:pPr>
            <a:r>
              <a:rPr lang="en"/>
              <a:t>Confidence and parameters of 2 bounding boxes - (1+4) x 2 = 10</a:t>
            </a:r>
            <a:endParaRPr/>
          </a:p>
          <a:p>
            <a:pPr marL="457200" lvl="0" indent="-342900" algn="l" rtl="0">
              <a:spcBef>
                <a:spcPts val="0"/>
              </a:spcBef>
              <a:spcAft>
                <a:spcPts val="0"/>
              </a:spcAft>
              <a:buSzPts val="1800"/>
              <a:buChar char="●"/>
            </a:pPr>
            <a:r>
              <a:rPr lang="en"/>
              <a:t>Classification scores for 20 classes</a:t>
            </a:r>
            <a:endParaRPr/>
          </a:p>
        </p:txBody>
      </p:sp>
      <p:pic>
        <p:nvPicPr>
          <p:cNvPr id="92" name="Google Shape;92;p17"/>
          <p:cNvPicPr preferRelativeResize="0"/>
          <p:nvPr/>
        </p:nvPicPr>
        <p:blipFill>
          <a:blip r:embed="rId3">
            <a:alphaModFix/>
          </a:blip>
          <a:stretch>
            <a:fillRect/>
          </a:stretch>
        </p:blipFill>
        <p:spPr>
          <a:xfrm>
            <a:off x="4642344" y="2182125"/>
            <a:ext cx="4501655" cy="29613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2"/>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Detection Head</a:t>
            </a:r>
            <a:endParaRPr sz="3020" b="1">
              <a:solidFill>
                <a:schemeClr val="dk2"/>
              </a:solidFill>
            </a:endParaRPr>
          </a:p>
        </p:txBody>
      </p:sp>
      <p:sp>
        <p:nvSpPr>
          <p:cNvPr id="731" name="Google Shape;731;p62"/>
          <p:cNvSpPr txBox="1">
            <a:spLocks noGrp="1"/>
          </p:cNvSpPr>
          <p:nvPr>
            <p:ph type="body" idx="1"/>
          </p:nvPr>
        </p:nvSpPr>
        <p:spPr>
          <a:xfrm>
            <a:off x="0" y="610200"/>
            <a:ext cx="9144000" cy="16998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For each feature map </a:t>
            </a:r>
            <a:r>
              <a:rPr lang="en" b="1" i="1">
                <a:solidFill>
                  <a:schemeClr val="dk1"/>
                </a:solidFill>
                <a:latin typeface="Merriweather"/>
                <a:ea typeface="Merriweather"/>
                <a:cs typeface="Merriweather"/>
                <a:sym typeface="Merriweather"/>
              </a:rPr>
              <a:t>F</a:t>
            </a:r>
            <a:r>
              <a:rPr lang="en" b="1" i="1" baseline="-25000">
                <a:solidFill>
                  <a:schemeClr val="dk1"/>
                </a:solidFill>
                <a:latin typeface="Merriweather"/>
                <a:ea typeface="Merriweather"/>
                <a:cs typeface="Merriweather"/>
                <a:sym typeface="Merriweather"/>
              </a:rPr>
              <a:t>i</a:t>
            </a:r>
            <a:r>
              <a:rPr lang="en" b="1">
                <a:solidFill>
                  <a:schemeClr val="dk1"/>
                </a:solidFill>
                <a:latin typeface="Merriweather"/>
                <a:ea typeface="Merriweather"/>
                <a:cs typeface="Merriweather"/>
                <a:sym typeface="Merriweather"/>
              </a:rPr>
              <a:t> </a:t>
            </a:r>
            <a:r>
              <a:rPr lang="en"/>
              <a:t>, </a:t>
            </a:r>
            <a:r>
              <a:rPr lang="en" b="1"/>
              <a:t>Detection Head</a:t>
            </a:r>
            <a:r>
              <a:rPr lang="en"/>
              <a:t> predicts detection map </a:t>
            </a:r>
            <a:r>
              <a:rPr lang="en" b="1" i="1">
                <a:solidFill>
                  <a:srgbClr val="9C1011"/>
                </a:solidFill>
                <a:latin typeface="Merriweather"/>
                <a:ea typeface="Merriweather"/>
                <a:cs typeface="Merriweather"/>
                <a:sym typeface="Merriweather"/>
              </a:rPr>
              <a:t>D</a:t>
            </a:r>
            <a:r>
              <a:rPr lang="en" b="1" i="1" baseline="-25000">
                <a:solidFill>
                  <a:srgbClr val="9C1011"/>
                </a:solidFill>
                <a:latin typeface="Merriweather"/>
                <a:ea typeface="Merriweather"/>
                <a:cs typeface="Merriweather"/>
                <a:sym typeface="Merriweather"/>
              </a:rPr>
              <a:t>i </a:t>
            </a:r>
            <a:r>
              <a:rPr lang="en" b="1" i="1">
                <a:solidFill>
                  <a:schemeClr val="dk1"/>
                </a:solidFill>
                <a:latin typeface="Merriweather"/>
                <a:ea typeface="Merriweather"/>
                <a:cs typeface="Merriweather"/>
                <a:sym typeface="Merriweather"/>
              </a:rPr>
              <a:t>= [B</a:t>
            </a:r>
            <a:r>
              <a:rPr lang="en" b="1" i="1" baseline="-25000">
                <a:solidFill>
                  <a:schemeClr val="dk1"/>
                </a:solidFill>
                <a:latin typeface="Merriweather"/>
                <a:ea typeface="Merriweather"/>
                <a:cs typeface="Merriweather"/>
                <a:sym typeface="Merriweather"/>
              </a:rPr>
              <a:t>i</a:t>
            </a:r>
            <a:r>
              <a:rPr lang="en" b="1" i="1">
                <a:solidFill>
                  <a:schemeClr val="dk1"/>
                </a:solidFill>
                <a:latin typeface="Merriweather"/>
                <a:ea typeface="Merriweather"/>
                <a:cs typeface="Merriweather"/>
                <a:sym typeface="Merriweather"/>
              </a:rPr>
              <a:t>,K</a:t>
            </a:r>
            <a:r>
              <a:rPr lang="en" b="1" i="1" baseline="-25000">
                <a:solidFill>
                  <a:schemeClr val="dk1"/>
                </a:solidFill>
                <a:latin typeface="Merriweather"/>
                <a:ea typeface="Merriweather"/>
                <a:cs typeface="Merriweather"/>
                <a:sym typeface="Merriweather"/>
              </a:rPr>
              <a:t>i</a:t>
            </a:r>
            <a:r>
              <a:rPr lang="en" b="1" i="1">
                <a:solidFill>
                  <a:schemeClr val="dk1"/>
                </a:solidFill>
                <a:latin typeface="Merriweather"/>
                <a:ea typeface="Merriweather"/>
                <a:cs typeface="Merriweather"/>
                <a:sym typeface="Merriweather"/>
              </a:rPr>
              <a:t>]</a:t>
            </a:r>
            <a:r>
              <a:rPr lang="en"/>
              <a:t>	 where</a:t>
            </a:r>
            <a:r>
              <a:rPr lang="en" b="1" i="1">
                <a:solidFill>
                  <a:schemeClr val="dk1"/>
                </a:solidFill>
              </a:rPr>
              <a:t> </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i</a:t>
            </a:r>
            <a:r>
              <a:rPr lang="en">
                <a:latin typeface="Merriweather"/>
                <a:ea typeface="Merriweather"/>
                <a:cs typeface="Merriweather"/>
                <a:sym typeface="Merriweather"/>
              </a:rPr>
              <a:t> </a:t>
            </a:r>
            <a:r>
              <a:rPr lang="en"/>
              <a:t>is the bounding box coordinate prediction map and </a:t>
            </a:r>
            <a:r>
              <a:rPr lang="en" b="1" i="1">
                <a:solidFill>
                  <a:schemeClr val="dk1"/>
                </a:solidFill>
                <a:latin typeface="Merriweather"/>
                <a:ea typeface="Merriweather"/>
                <a:cs typeface="Merriweather"/>
                <a:sym typeface="Merriweather"/>
              </a:rPr>
              <a:t>K</a:t>
            </a:r>
            <a:r>
              <a:rPr lang="en" b="1" i="1" baseline="-25000">
                <a:solidFill>
                  <a:schemeClr val="dk1"/>
                </a:solidFill>
                <a:latin typeface="Merriweather"/>
                <a:ea typeface="Merriweather"/>
                <a:cs typeface="Merriweather"/>
                <a:sym typeface="Merriweather"/>
              </a:rPr>
              <a:t>i</a:t>
            </a:r>
            <a:r>
              <a:rPr lang="en"/>
              <a:t> is the class score prediction map</a:t>
            </a:r>
            <a:endParaRPr/>
          </a:p>
        </p:txBody>
      </p:sp>
      <p:pic>
        <p:nvPicPr>
          <p:cNvPr id="732" name="Google Shape;732;p62"/>
          <p:cNvPicPr preferRelativeResize="0"/>
          <p:nvPr/>
        </p:nvPicPr>
        <p:blipFill>
          <a:blip r:embed="rId3">
            <a:alphaModFix/>
          </a:blip>
          <a:stretch>
            <a:fillRect/>
          </a:stretch>
        </p:blipFill>
        <p:spPr>
          <a:xfrm>
            <a:off x="4056546" y="1399328"/>
            <a:ext cx="4972530" cy="1261975"/>
          </a:xfrm>
          <a:prstGeom prst="rect">
            <a:avLst/>
          </a:prstGeom>
          <a:noFill/>
          <a:ln>
            <a:noFill/>
          </a:ln>
        </p:spPr>
      </p:pic>
      <p:pic>
        <p:nvPicPr>
          <p:cNvPr id="733" name="Google Shape;733;p62"/>
          <p:cNvPicPr preferRelativeResize="0"/>
          <p:nvPr/>
        </p:nvPicPr>
        <p:blipFill rotWithShape="1">
          <a:blip r:embed="rId4">
            <a:alphaModFix/>
          </a:blip>
          <a:srcRect b="19536"/>
          <a:stretch/>
        </p:blipFill>
        <p:spPr>
          <a:xfrm>
            <a:off x="461310" y="2379358"/>
            <a:ext cx="865700" cy="254050"/>
          </a:xfrm>
          <a:prstGeom prst="rect">
            <a:avLst/>
          </a:prstGeom>
          <a:noFill/>
          <a:ln>
            <a:noFill/>
          </a:ln>
        </p:spPr>
      </p:pic>
      <p:pic>
        <p:nvPicPr>
          <p:cNvPr id="734" name="Google Shape;734;p62"/>
          <p:cNvPicPr preferRelativeResize="0"/>
          <p:nvPr/>
        </p:nvPicPr>
        <p:blipFill>
          <a:blip r:embed="rId5">
            <a:alphaModFix/>
          </a:blip>
          <a:stretch>
            <a:fillRect/>
          </a:stretch>
        </p:blipFill>
        <p:spPr>
          <a:xfrm>
            <a:off x="324349" y="2589425"/>
            <a:ext cx="3687800" cy="2499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63"/>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Detection Head</a:t>
            </a:r>
            <a:endParaRPr sz="3020" b="1">
              <a:solidFill>
                <a:schemeClr val="dk2"/>
              </a:solidFill>
            </a:endParaRPr>
          </a:p>
        </p:txBody>
      </p:sp>
      <p:pic>
        <p:nvPicPr>
          <p:cNvPr id="740" name="Google Shape;740;p63"/>
          <p:cNvPicPr preferRelativeResize="0"/>
          <p:nvPr/>
        </p:nvPicPr>
        <p:blipFill>
          <a:blip r:embed="rId3">
            <a:alphaModFix/>
          </a:blip>
          <a:stretch>
            <a:fillRect/>
          </a:stretch>
        </p:blipFill>
        <p:spPr>
          <a:xfrm>
            <a:off x="115325" y="635500"/>
            <a:ext cx="5671124" cy="44548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4"/>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Instance Segmentation</a:t>
            </a:r>
            <a:endParaRPr sz="3020" b="1">
              <a:solidFill>
                <a:schemeClr val="dk2"/>
              </a:solidFill>
            </a:endParaRPr>
          </a:p>
        </p:txBody>
      </p:sp>
      <p:sp>
        <p:nvSpPr>
          <p:cNvPr id="746" name="Google Shape;746;p64"/>
          <p:cNvSpPr txBox="1">
            <a:spLocks noGrp="1"/>
          </p:cNvSpPr>
          <p:nvPr>
            <p:ph type="body" idx="1"/>
          </p:nvPr>
        </p:nvSpPr>
        <p:spPr>
          <a:xfrm>
            <a:off x="0" y="610200"/>
            <a:ext cx="9144000" cy="16998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For each feature map </a:t>
            </a:r>
            <a:r>
              <a:rPr lang="en" b="1" i="1">
                <a:solidFill>
                  <a:schemeClr val="dk1"/>
                </a:solidFill>
                <a:latin typeface="Merriweather"/>
                <a:ea typeface="Merriweather"/>
                <a:cs typeface="Merriweather"/>
                <a:sym typeface="Merriweather"/>
              </a:rPr>
              <a:t>F</a:t>
            </a:r>
            <a:r>
              <a:rPr lang="en" b="1" i="1" baseline="-25000">
                <a:solidFill>
                  <a:schemeClr val="dk1"/>
                </a:solidFill>
                <a:latin typeface="Merriweather"/>
                <a:ea typeface="Merriweather"/>
                <a:cs typeface="Merriweather"/>
                <a:sym typeface="Merriweather"/>
              </a:rPr>
              <a:t>i</a:t>
            </a:r>
            <a:r>
              <a:rPr lang="en"/>
              <a:t> , </a:t>
            </a:r>
            <a:r>
              <a:rPr lang="en" b="1"/>
              <a:t>Mask Coefficient Head</a:t>
            </a:r>
            <a:r>
              <a:rPr lang="en"/>
              <a:t> predicts an intermediate        mask coefficient embedding map </a:t>
            </a:r>
            <a:r>
              <a:rPr lang="en" b="1" i="1">
                <a:solidFill>
                  <a:srgbClr val="9C1011"/>
                </a:solidFill>
                <a:latin typeface="Merriweather"/>
                <a:ea typeface="Merriweather"/>
                <a:cs typeface="Merriweather"/>
                <a:sym typeface="Merriweather"/>
              </a:rPr>
              <a:t>E</a:t>
            </a:r>
            <a:r>
              <a:rPr lang="en" b="1" i="1" baseline="-25000">
                <a:solidFill>
                  <a:srgbClr val="9C1011"/>
                </a:solidFill>
                <a:latin typeface="Merriweather"/>
                <a:ea typeface="Merriweather"/>
                <a:cs typeface="Merriweather"/>
                <a:sym typeface="Merriweather"/>
              </a:rPr>
              <a:t>i</a:t>
            </a:r>
            <a:r>
              <a:rPr lang="en"/>
              <a:t> , where each embedding vector </a:t>
            </a:r>
            <a:r>
              <a:rPr lang="en" b="1" i="1">
                <a:solidFill>
                  <a:srgbClr val="9C1011"/>
                </a:solidFill>
                <a:latin typeface="Merriweather"/>
                <a:ea typeface="Merriweather"/>
                <a:cs typeface="Merriweather"/>
                <a:sym typeface="Merriweather"/>
              </a:rPr>
              <a:t>E</a:t>
            </a:r>
            <a:r>
              <a:rPr lang="en" b="1" i="1" baseline="-25000">
                <a:solidFill>
                  <a:srgbClr val="9C1011"/>
                </a:solidFill>
                <a:latin typeface="Merriweather"/>
                <a:ea typeface="Merriweather"/>
                <a:cs typeface="Merriweather"/>
                <a:sym typeface="Merriweather"/>
              </a:rPr>
              <a:t>i</a:t>
            </a:r>
            <a:r>
              <a:rPr lang="en" b="1" i="1" baseline="30000">
                <a:solidFill>
                  <a:srgbClr val="9C1011"/>
                </a:solidFill>
                <a:latin typeface="Merriweather"/>
                <a:ea typeface="Merriweather"/>
                <a:cs typeface="Merriweather"/>
                <a:sym typeface="Merriweather"/>
              </a:rPr>
              <a:t>xy</a:t>
            </a:r>
            <a:r>
              <a:rPr lang="en"/>
              <a:t> encodes an instance representation at a cell location </a:t>
            </a:r>
            <a:r>
              <a:rPr lang="en" b="1" i="1">
                <a:solidFill>
                  <a:schemeClr val="dk1"/>
                </a:solidFill>
                <a:latin typeface="Merriweather"/>
                <a:ea typeface="Merriweather"/>
                <a:cs typeface="Merriweather"/>
                <a:sym typeface="Merriweather"/>
              </a:rPr>
              <a:t>(x,y)</a:t>
            </a:r>
            <a:endParaRPr/>
          </a:p>
        </p:txBody>
      </p:sp>
      <p:sp>
        <p:nvSpPr>
          <p:cNvPr id="747" name="Google Shape;747;p64"/>
          <p:cNvSpPr txBox="1"/>
          <p:nvPr/>
        </p:nvSpPr>
        <p:spPr>
          <a:xfrm>
            <a:off x="324350" y="4833250"/>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748" name="Google Shape;748;p64"/>
          <p:cNvSpPr txBox="1"/>
          <p:nvPr/>
        </p:nvSpPr>
        <p:spPr>
          <a:xfrm>
            <a:off x="1359425" y="4833250"/>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749" name="Google Shape;749;p64"/>
          <p:cNvSpPr txBox="1"/>
          <p:nvPr/>
        </p:nvSpPr>
        <p:spPr>
          <a:xfrm>
            <a:off x="2270250" y="4833250"/>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sp>
        <p:nvSpPr>
          <p:cNvPr id="750" name="Google Shape;750;p64"/>
          <p:cNvSpPr txBox="1"/>
          <p:nvPr/>
        </p:nvSpPr>
        <p:spPr>
          <a:xfrm>
            <a:off x="3269800" y="4833250"/>
            <a:ext cx="36132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751" name="Google Shape;751;p64"/>
          <p:cNvPicPr preferRelativeResize="0"/>
          <p:nvPr/>
        </p:nvPicPr>
        <p:blipFill>
          <a:blip r:embed="rId3">
            <a:alphaModFix/>
          </a:blip>
          <a:stretch>
            <a:fillRect/>
          </a:stretch>
        </p:blipFill>
        <p:spPr>
          <a:xfrm>
            <a:off x="299402" y="2730980"/>
            <a:ext cx="6829023" cy="2127500"/>
          </a:xfrm>
          <a:prstGeom prst="rect">
            <a:avLst/>
          </a:prstGeom>
          <a:noFill/>
          <a:ln>
            <a:noFill/>
          </a:ln>
        </p:spPr>
      </p:pic>
      <p:pic>
        <p:nvPicPr>
          <p:cNvPr id="752" name="Google Shape;752;p64"/>
          <p:cNvPicPr preferRelativeResize="0"/>
          <p:nvPr/>
        </p:nvPicPr>
        <p:blipFill rotWithShape="1">
          <a:blip r:embed="rId4">
            <a:alphaModFix/>
          </a:blip>
          <a:srcRect b="19536"/>
          <a:stretch/>
        </p:blipFill>
        <p:spPr>
          <a:xfrm>
            <a:off x="292244" y="2510343"/>
            <a:ext cx="865700" cy="254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65"/>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Instance Segmentation</a:t>
            </a:r>
            <a:endParaRPr sz="3020" b="1">
              <a:solidFill>
                <a:schemeClr val="dk2"/>
              </a:solidFill>
            </a:endParaRPr>
          </a:p>
        </p:txBody>
      </p:sp>
      <p:sp>
        <p:nvSpPr>
          <p:cNvPr id="758" name="Google Shape;758;p65"/>
          <p:cNvSpPr txBox="1">
            <a:spLocks noGrp="1"/>
          </p:cNvSpPr>
          <p:nvPr>
            <p:ph type="body" idx="1"/>
          </p:nvPr>
        </p:nvSpPr>
        <p:spPr>
          <a:xfrm>
            <a:off x="0" y="610200"/>
            <a:ext cx="9144000" cy="20613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For each feature map </a:t>
            </a:r>
            <a:r>
              <a:rPr lang="en" b="1" i="1">
                <a:solidFill>
                  <a:schemeClr val="dk1"/>
                </a:solidFill>
                <a:latin typeface="Merriweather"/>
                <a:ea typeface="Merriweather"/>
                <a:cs typeface="Merriweather"/>
                <a:sym typeface="Merriweather"/>
              </a:rPr>
              <a:t>F</a:t>
            </a:r>
            <a:r>
              <a:rPr lang="en" b="1" i="1" baseline="-25000">
                <a:solidFill>
                  <a:schemeClr val="dk1"/>
                </a:solidFill>
                <a:latin typeface="Merriweather"/>
                <a:ea typeface="Merriweather"/>
                <a:cs typeface="Merriweather"/>
                <a:sym typeface="Merriweather"/>
              </a:rPr>
              <a:t>i</a:t>
            </a:r>
            <a:r>
              <a:rPr lang="en"/>
              <a:t> , </a:t>
            </a:r>
            <a:r>
              <a:rPr lang="en" b="1"/>
              <a:t>Mask Coefficient Head</a:t>
            </a:r>
            <a:r>
              <a:rPr lang="en"/>
              <a:t> predicts an intermediate        mask coefficient embedding map </a:t>
            </a:r>
            <a:r>
              <a:rPr lang="en" b="1" i="1">
                <a:solidFill>
                  <a:srgbClr val="9C1011"/>
                </a:solidFill>
                <a:latin typeface="Merriweather"/>
                <a:ea typeface="Merriweather"/>
                <a:cs typeface="Merriweather"/>
                <a:sym typeface="Merriweather"/>
              </a:rPr>
              <a:t>E</a:t>
            </a:r>
            <a:r>
              <a:rPr lang="en" b="1" i="1" baseline="-25000">
                <a:solidFill>
                  <a:srgbClr val="9C1011"/>
                </a:solidFill>
                <a:latin typeface="Merriweather"/>
                <a:ea typeface="Merriweather"/>
                <a:cs typeface="Merriweather"/>
                <a:sym typeface="Merriweather"/>
              </a:rPr>
              <a:t>i</a:t>
            </a:r>
            <a:r>
              <a:rPr lang="en"/>
              <a:t> , where each embedding vector </a:t>
            </a:r>
            <a:r>
              <a:rPr lang="en" b="1" i="1">
                <a:solidFill>
                  <a:srgbClr val="9C1011"/>
                </a:solidFill>
                <a:latin typeface="Merriweather"/>
                <a:ea typeface="Merriweather"/>
                <a:cs typeface="Merriweather"/>
                <a:sym typeface="Merriweather"/>
              </a:rPr>
              <a:t>E</a:t>
            </a:r>
            <a:r>
              <a:rPr lang="en" b="1" i="1" baseline="-25000">
                <a:solidFill>
                  <a:srgbClr val="9C1011"/>
                </a:solidFill>
                <a:latin typeface="Merriweather"/>
                <a:ea typeface="Merriweather"/>
                <a:cs typeface="Merriweather"/>
                <a:sym typeface="Merriweather"/>
              </a:rPr>
              <a:t>i</a:t>
            </a:r>
            <a:r>
              <a:rPr lang="en" b="1" i="1" baseline="30000">
                <a:solidFill>
                  <a:srgbClr val="9C1011"/>
                </a:solidFill>
                <a:latin typeface="Merriweather"/>
                <a:ea typeface="Merriweather"/>
                <a:cs typeface="Merriweather"/>
                <a:sym typeface="Merriweather"/>
              </a:rPr>
              <a:t>xy</a:t>
            </a:r>
            <a:r>
              <a:rPr lang="en"/>
              <a:t> encodes an instance representation at a cell location </a:t>
            </a:r>
            <a:r>
              <a:rPr lang="en" b="1" i="1">
                <a:solidFill>
                  <a:schemeClr val="dk1"/>
                </a:solidFill>
                <a:latin typeface="Merriweather"/>
                <a:ea typeface="Merriweather"/>
                <a:cs typeface="Merriweather"/>
                <a:sym typeface="Merriweather"/>
              </a:rPr>
              <a:t>(x,y)</a:t>
            </a:r>
            <a:endParaRPr b="1">
              <a:latin typeface="Merriweather"/>
              <a:ea typeface="Merriweather"/>
              <a:cs typeface="Merriweather"/>
              <a:sym typeface="Merriweather"/>
            </a:endParaRPr>
          </a:p>
          <a:p>
            <a:pPr marL="457200" lvl="0" indent="-342900" algn="l" rtl="0">
              <a:lnSpc>
                <a:spcPct val="115000"/>
              </a:lnSpc>
              <a:spcBef>
                <a:spcPts val="1000"/>
              </a:spcBef>
              <a:spcAft>
                <a:spcPts val="1000"/>
              </a:spcAft>
              <a:buSzPts val="1800"/>
              <a:buChar char="●"/>
            </a:pPr>
            <a:r>
              <a:rPr lang="en"/>
              <a:t>In a parallel branch, </a:t>
            </a:r>
            <a:r>
              <a:rPr lang="en" b="1"/>
              <a:t>Segmentation Mask Prediction Head</a:t>
            </a:r>
            <a:r>
              <a:rPr lang="en"/>
              <a:t> processes the high-resolution feature map </a:t>
            </a:r>
            <a:r>
              <a:rPr lang="en" b="1" i="1">
                <a:solidFill>
                  <a:schemeClr val="dk1"/>
                </a:solidFill>
                <a:latin typeface="Merriweather"/>
                <a:ea typeface="Merriweather"/>
                <a:cs typeface="Merriweather"/>
                <a:sym typeface="Merriweather"/>
              </a:rPr>
              <a:t>F</a:t>
            </a:r>
            <a:r>
              <a:rPr lang="en" b="1" i="1" baseline="-25000">
                <a:solidFill>
                  <a:schemeClr val="dk1"/>
                </a:solidFill>
                <a:latin typeface="Merriweather"/>
                <a:ea typeface="Merriweather"/>
                <a:cs typeface="Merriweather"/>
                <a:sym typeface="Merriweather"/>
              </a:rPr>
              <a:t>1</a:t>
            </a:r>
            <a:r>
              <a:rPr lang="en"/>
              <a:t> , to output a representation </a:t>
            </a:r>
            <a:r>
              <a:rPr lang="en" b="1" i="1">
                <a:solidFill>
                  <a:schemeClr val="dk1"/>
                </a:solidFill>
                <a:latin typeface="Merriweather"/>
                <a:ea typeface="Merriweather"/>
                <a:cs typeface="Merriweather"/>
                <a:sym typeface="Merriweather"/>
              </a:rPr>
              <a:t>M</a:t>
            </a:r>
            <a:endParaRPr b="1"/>
          </a:p>
        </p:txBody>
      </p:sp>
      <p:sp>
        <p:nvSpPr>
          <p:cNvPr id="759" name="Google Shape;759;p65"/>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760" name="Google Shape;760;p65"/>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761" name="Google Shape;761;p65"/>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sp>
        <p:nvSpPr>
          <p:cNvPr id="762" name="Google Shape;762;p65"/>
          <p:cNvSpPr txBox="1"/>
          <p:nvPr/>
        </p:nvSpPr>
        <p:spPr>
          <a:xfrm>
            <a:off x="3269800" y="4895127"/>
            <a:ext cx="36132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763" name="Google Shape;763;p65"/>
          <p:cNvPicPr preferRelativeResize="0"/>
          <p:nvPr/>
        </p:nvPicPr>
        <p:blipFill>
          <a:blip r:embed="rId3">
            <a:alphaModFix/>
          </a:blip>
          <a:stretch>
            <a:fillRect/>
          </a:stretch>
        </p:blipFill>
        <p:spPr>
          <a:xfrm>
            <a:off x="299402" y="2730980"/>
            <a:ext cx="6829023" cy="2127500"/>
          </a:xfrm>
          <a:prstGeom prst="rect">
            <a:avLst/>
          </a:prstGeom>
          <a:noFill/>
          <a:ln>
            <a:noFill/>
          </a:ln>
        </p:spPr>
      </p:pic>
      <p:pic>
        <p:nvPicPr>
          <p:cNvPr id="764" name="Google Shape;764;p65"/>
          <p:cNvPicPr preferRelativeResize="0"/>
          <p:nvPr/>
        </p:nvPicPr>
        <p:blipFill rotWithShape="1">
          <a:blip r:embed="rId4">
            <a:alphaModFix/>
          </a:blip>
          <a:srcRect b="19536"/>
          <a:stretch/>
        </p:blipFill>
        <p:spPr>
          <a:xfrm>
            <a:off x="292244" y="2510343"/>
            <a:ext cx="865700" cy="254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66"/>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Instance Segmentation</a:t>
            </a:r>
            <a:endParaRPr sz="3020" b="1">
              <a:solidFill>
                <a:schemeClr val="dk2"/>
              </a:solidFill>
            </a:endParaRPr>
          </a:p>
        </p:txBody>
      </p:sp>
      <p:sp>
        <p:nvSpPr>
          <p:cNvPr id="770" name="Google Shape;770;p66"/>
          <p:cNvSpPr txBox="1">
            <a:spLocks noGrp="1"/>
          </p:cNvSpPr>
          <p:nvPr>
            <p:ph type="body" idx="1"/>
          </p:nvPr>
        </p:nvSpPr>
        <p:spPr>
          <a:xfrm>
            <a:off x="0" y="610200"/>
            <a:ext cx="9144000" cy="20613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en"/>
              <a:t>To predict instance segmentation map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t> for each spatial location in the feature map, we take the dot product between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latin typeface="Merriweather"/>
                <a:ea typeface="Merriweather"/>
                <a:cs typeface="Merriweather"/>
                <a:sym typeface="Merriweather"/>
              </a:rPr>
              <a:t> </a:t>
            </a:r>
            <a:r>
              <a:rPr lang="en"/>
              <a:t>and </a:t>
            </a:r>
            <a:r>
              <a:rPr lang="en" b="1" i="1">
                <a:solidFill>
                  <a:schemeClr val="dk1"/>
                </a:solidFill>
                <a:latin typeface="Merriweather"/>
                <a:ea typeface="Merriweather"/>
                <a:cs typeface="Merriweather"/>
                <a:sym typeface="Merriweather"/>
              </a:rPr>
              <a:t>M</a:t>
            </a:r>
            <a:endParaRPr/>
          </a:p>
          <a:p>
            <a:pPr marL="457200" lvl="0" indent="-342900" algn="l" rtl="0">
              <a:lnSpc>
                <a:spcPct val="115000"/>
              </a:lnSpc>
              <a:spcBef>
                <a:spcPts val="1000"/>
              </a:spcBef>
              <a:spcAft>
                <a:spcPts val="1000"/>
              </a:spcAft>
              <a:buSzPts val="1800"/>
              <a:buChar char="●"/>
            </a:pP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solidFill>
                  <a:schemeClr val="dk1"/>
                </a:solidFill>
              </a:rPr>
              <a:t> =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latin typeface="Merriweather"/>
                <a:ea typeface="Merriweather"/>
                <a:cs typeface="Merriweather"/>
                <a:sym typeface="Merriweather"/>
              </a:rPr>
              <a:t> </a:t>
            </a:r>
            <a:r>
              <a:rPr lang="en"/>
              <a:t>  </a:t>
            </a:r>
            <a:r>
              <a:rPr lang="en" b="1" i="1">
                <a:solidFill>
                  <a:schemeClr val="dk1"/>
                </a:solidFill>
                <a:latin typeface="Merriweather"/>
                <a:ea typeface="Merriweather"/>
                <a:cs typeface="Merriweather"/>
                <a:sym typeface="Merriweather"/>
              </a:rPr>
              <a:t>M</a:t>
            </a:r>
            <a:endParaRPr/>
          </a:p>
        </p:txBody>
      </p:sp>
      <p:sp>
        <p:nvSpPr>
          <p:cNvPr id="771" name="Google Shape;771;p66"/>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772" name="Google Shape;772;p66"/>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773" name="Google Shape;773;p66"/>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sp>
        <p:nvSpPr>
          <p:cNvPr id="774" name="Google Shape;774;p66"/>
          <p:cNvSpPr txBox="1"/>
          <p:nvPr/>
        </p:nvSpPr>
        <p:spPr>
          <a:xfrm>
            <a:off x="3269800" y="4895127"/>
            <a:ext cx="36132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775" name="Google Shape;775;p66"/>
          <p:cNvPicPr preferRelativeResize="0"/>
          <p:nvPr/>
        </p:nvPicPr>
        <p:blipFill>
          <a:blip r:embed="rId3">
            <a:alphaModFix/>
          </a:blip>
          <a:stretch>
            <a:fillRect/>
          </a:stretch>
        </p:blipFill>
        <p:spPr>
          <a:xfrm>
            <a:off x="299402" y="2730980"/>
            <a:ext cx="6829023" cy="2127500"/>
          </a:xfrm>
          <a:prstGeom prst="rect">
            <a:avLst/>
          </a:prstGeom>
          <a:noFill/>
          <a:ln>
            <a:noFill/>
          </a:ln>
        </p:spPr>
      </p:pic>
      <p:pic>
        <p:nvPicPr>
          <p:cNvPr id="776" name="Google Shape;776;p66"/>
          <p:cNvPicPr preferRelativeResize="0"/>
          <p:nvPr/>
        </p:nvPicPr>
        <p:blipFill rotWithShape="1">
          <a:blip r:embed="rId4">
            <a:alphaModFix/>
          </a:blip>
          <a:srcRect b="19536"/>
          <a:stretch/>
        </p:blipFill>
        <p:spPr>
          <a:xfrm>
            <a:off x="292244" y="2510343"/>
            <a:ext cx="865700" cy="254050"/>
          </a:xfrm>
          <a:prstGeom prst="rect">
            <a:avLst/>
          </a:prstGeom>
          <a:noFill/>
          <a:ln>
            <a:noFill/>
          </a:ln>
        </p:spPr>
      </p:pic>
      <p:sp>
        <p:nvSpPr>
          <p:cNvPr id="777" name="Google Shape;777;p66"/>
          <p:cNvSpPr/>
          <p:nvPr/>
        </p:nvSpPr>
        <p:spPr>
          <a:xfrm>
            <a:off x="4204600" y="2628325"/>
            <a:ext cx="2112000" cy="16401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8" name="Google Shape;778;p66"/>
          <p:cNvSpPr/>
          <p:nvPr/>
        </p:nvSpPr>
        <p:spPr>
          <a:xfrm>
            <a:off x="2333250" y="1042875"/>
            <a:ext cx="3255300" cy="3108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79" name="Google Shape;779;p66"/>
          <p:cNvSpPr/>
          <p:nvPr/>
        </p:nvSpPr>
        <p:spPr>
          <a:xfrm>
            <a:off x="1523418" y="159045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7"/>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Instance Segmentation</a:t>
            </a:r>
            <a:endParaRPr sz="3020" b="1">
              <a:solidFill>
                <a:schemeClr val="dk2"/>
              </a:solidFill>
            </a:endParaRPr>
          </a:p>
        </p:txBody>
      </p:sp>
      <p:sp>
        <p:nvSpPr>
          <p:cNvPr id="785" name="Google Shape;785;p67"/>
          <p:cNvSpPr txBox="1">
            <a:spLocks noGrp="1"/>
          </p:cNvSpPr>
          <p:nvPr>
            <p:ph type="body" idx="1"/>
          </p:nvPr>
        </p:nvSpPr>
        <p:spPr>
          <a:xfrm>
            <a:off x="0" y="610200"/>
            <a:ext cx="9144000" cy="2061300"/>
          </a:xfrm>
          <a:prstGeom prst="rect">
            <a:avLst/>
          </a:prstGeom>
        </p:spPr>
        <p:txBody>
          <a:bodyPr spcFirstLastPara="1" wrap="square" lIns="91425" tIns="91425" rIns="91425" bIns="91425" anchor="t" anchorCtr="0">
            <a:normAutofit lnSpcReduction="10000"/>
          </a:bodyPr>
          <a:lstStyle/>
          <a:p>
            <a:pPr marL="457200" lvl="0" indent="-342900" algn="l" rtl="0">
              <a:lnSpc>
                <a:spcPct val="115000"/>
              </a:lnSpc>
              <a:spcBef>
                <a:spcPts val="0"/>
              </a:spcBef>
              <a:spcAft>
                <a:spcPts val="0"/>
              </a:spcAft>
              <a:buSzPts val="1800"/>
              <a:buChar char="●"/>
            </a:pP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solidFill>
                  <a:schemeClr val="dk1"/>
                </a:solidFill>
              </a:rPr>
              <a:t> =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latin typeface="Merriweather"/>
                <a:ea typeface="Merriweather"/>
                <a:cs typeface="Merriweather"/>
                <a:sym typeface="Merriweather"/>
              </a:rPr>
              <a:t> </a:t>
            </a:r>
            <a:r>
              <a:rPr lang="en"/>
              <a:t>  </a:t>
            </a:r>
            <a:r>
              <a:rPr lang="en" b="1" i="1">
                <a:solidFill>
                  <a:schemeClr val="dk1"/>
                </a:solidFill>
                <a:latin typeface="Merriweather"/>
                <a:ea typeface="Merriweather"/>
                <a:cs typeface="Merriweather"/>
                <a:sym typeface="Merriweather"/>
              </a:rPr>
              <a:t>M</a:t>
            </a:r>
            <a:endParaRPr b="1" i="1">
              <a:solidFill>
                <a:schemeClr val="dk1"/>
              </a:solidFill>
              <a:latin typeface="Merriweather"/>
              <a:ea typeface="Merriweather"/>
              <a:cs typeface="Merriweather"/>
              <a:sym typeface="Merriweather"/>
            </a:endParaRPr>
          </a:p>
          <a:p>
            <a:pPr marL="457200" lvl="0" indent="-342900" algn="l" rtl="0">
              <a:lnSpc>
                <a:spcPct val="115000"/>
              </a:lnSpc>
              <a:spcBef>
                <a:spcPts val="0"/>
              </a:spcBef>
              <a:spcAft>
                <a:spcPts val="0"/>
              </a:spcAft>
              <a:buSzPts val="1800"/>
              <a:buFont typeface="Merriweather"/>
              <a:buChar char="●"/>
            </a:pPr>
            <a:r>
              <a:rPr lang="en"/>
              <a:t>Intuitively,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t> represents a </a:t>
            </a:r>
            <a:r>
              <a:rPr lang="en" b="1"/>
              <a:t>query embedding</a:t>
            </a:r>
            <a:r>
              <a:rPr lang="en"/>
              <a:t>, and </a:t>
            </a:r>
            <a:r>
              <a:rPr lang="en" b="1" i="1">
                <a:solidFill>
                  <a:schemeClr val="dk1"/>
                </a:solidFill>
                <a:latin typeface="Merriweather"/>
                <a:ea typeface="Merriweather"/>
                <a:cs typeface="Merriweather"/>
                <a:sym typeface="Merriweather"/>
              </a:rPr>
              <a:t>M</a:t>
            </a:r>
            <a:r>
              <a:rPr lang="en" b="1" i="1">
                <a:solidFill>
                  <a:schemeClr val="dk1"/>
                </a:solidFill>
              </a:rPr>
              <a:t> </a:t>
            </a:r>
            <a:r>
              <a:rPr lang="en"/>
              <a:t>represents the </a:t>
            </a:r>
            <a:r>
              <a:rPr lang="en" b="1"/>
              <a:t>key embedding</a:t>
            </a:r>
            <a:endParaRPr/>
          </a:p>
          <a:p>
            <a:pPr marL="457200" lvl="0" indent="-342900" algn="l" rtl="0">
              <a:lnSpc>
                <a:spcPct val="115000"/>
              </a:lnSpc>
              <a:spcBef>
                <a:spcPts val="0"/>
              </a:spcBef>
              <a:spcAft>
                <a:spcPts val="0"/>
              </a:spcAft>
              <a:buSzPts val="1800"/>
              <a:buFont typeface="Merriweather"/>
              <a:buChar char="●"/>
            </a:pP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t> attends strongly to spatial locations where the corresponding object is present in </a:t>
            </a:r>
            <a:r>
              <a:rPr lang="en" b="1" i="1">
                <a:solidFill>
                  <a:schemeClr val="dk1"/>
                </a:solidFill>
                <a:latin typeface="Merriweather"/>
                <a:ea typeface="Merriweather"/>
                <a:cs typeface="Merriweather"/>
                <a:sym typeface="Merriweather"/>
              </a:rPr>
              <a:t>M</a:t>
            </a:r>
            <a:r>
              <a:rPr lang="en">
                <a:latin typeface="Merriweather"/>
                <a:ea typeface="Merriweather"/>
                <a:cs typeface="Merriweather"/>
                <a:sym typeface="Merriweather"/>
              </a:rPr>
              <a:t>. </a:t>
            </a:r>
            <a:r>
              <a:rPr lang="en"/>
              <a:t>Consequently, the key locations which have a high similarity with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latin typeface="Merriweather"/>
                <a:ea typeface="Merriweather"/>
                <a:cs typeface="Merriweather"/>
                <a:sym typeface="Merriweather"/>
              </a:rPr>
              <a:t> </a:t>
            </a:r>
            <a:r>
              <a:rPr lang="en"/>
              <a:t>become a part of the final instance segmentation mask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endParaRPr b="1">
              <a:latin typeface="Merriweather"/>
              <a:ea typeface="Merriweather"/>
              <a:cs typeface="Merriweather"/>
              <a:sym typeface="Merriweather"/>
            </a:endParaRPr>
          </a:p>
        </p:txBody>
      </p:sp>
      <p:sp>
        <p:nvSpPr>
          <p:cNvPr id="786" name="Google Shape;786;p67"/>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rPr>
              <a:t>(i)</a:t>
            </a:r>
            <a:endParaRPr sz="1500">
              <a:solidFill>
                <a:schemeClr val="dk2"/>
              </a:solidFill>
            </a:endParaRPr>
          </a:p>
        </p:txBody>
      </p:sp>
      <p:sp>
        <p:nvSpPr>
          <p:cNvPr id="787" name="Google Shape;787;p67"/>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rPr>
              <a:t>(ii)</a:t>
            </a:r>
            <a:endParaRPr sz="1500">
              <a:solidFill>
                <a:schemeClr val="dk2"/>
              </a:solidFill>
            </a:endParaRPr>
          </a:p>
        </p:txBody>
      </p:sp>
      <p:sp>
        <p:nvSpPr>
          <p:cNvPr id="788" name="Google Shape;788;p67"/>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rPr>
              <a:t>(iii)</a:t>
            </a:r>
            <a:endParaRPr sz="1500">
              <a:solidFill>
                <a:schemeClr val="dk2"/>
              </a:solidFill>
            </a:endParaRPr>
          </a:p>
        </p:txBody>
      </p:sp>
      <p:sp>
        <p:nvSpPr>
          <p:cNvPr id="789" name="Google Shape;789;p67"/>
          <p:cNvSpPr txBox="1"/>
          <p:nvPr/>
        </p:nvSpPr>
        <p:spPr>
          <a:xfrm>
            <a:off x="3269800" y="4895127"/>
            <a:ext cx="36132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rPr>
              <a:t>(iii)</a:t>
            </a:r>
            <a:endParaRPr sz="1500">
              <a:solidFill>
                <a:schemeClr val="dk2"/>
              </a:solidFill>
            </a:endParaRPr>
          </a:p>
        </p:txBody>
      </p:sp>
      <p:pic>
        <p:nvPicPr>
          <p:cNvPr id="790" name="Google Shape;790;p67"/>
          <p:cNvPicPr preferRelativeResize="0"/>
          <p:nvPr/>
        </p:nvPicPr>
        <p:blipFill>
          <a:blip r:embed="rId3">
            <a:alphaModFix/>
          </a:blip>
          <a:stretch>
            <a:fillRect/>
          </a:stretch>
        </p:blipFill>
        <p:spPr>
          <a:xfrm>
            <a:off x="299214" y="2878021"/>
            <a:ext cx="6649862" cy="2075827"/>
          </a:xfrm>
          <a:prstGeom prst="rect">
            <a:avLst/>
          </a:prstGeom>
          <a:noFill/>
          <a:ln>
            <a:noFill/>
          </a:ln>
        </p:spPr>
      </p:pic>
      <p:pic>
        <p:nvPicPr>
          <p:cNvPr id="791" name="Google Shape;791;p67"/>
          <p:cNvPicPr preferRelativeResize="0"/>
          <p:nvPr/>
        </p:nvPicPr>
        <p:blipFill rotWithShape="1">
          <a:blip r:embed="rId4">
            <a:alphaModFix/>
          </a:blip>
          <a:srcRect b="19536"/>
          <a:stretch/>
        </p:blipFill>
        <p:spPr>
          <a:xfrm>
            <a:off x="292244" y="2662743"/>
            <a:ext cx="842988" cy="247880"/>
          </a:xfrm>
          <a:prstGeom prst="rect">
            <a:avLst/>
          </a:prstGeom>
          <a:noFill/>
          <a:ln>
            <a:noFill/>
          </a:ln>
        </p:spPr>
      </p:pic>
      <p:sp>
        <p:nvSpPr>
          <p:cNvPr id="792" name="Google Shape;792;p67"/>
          <p:cNvSpPr/>
          <p:nvPr/>
        </p:nvSpPr>
        <p:spPr>
          <a:xfrm>
            <a:off x="4101950" y="2910625"/>
            <a:ext cx="1971000" cy="14673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3" name="Google Shape;793;p67"/>
          <p:cNvSpPr/>
          <p:nvPr/>
        </p:nvSpPr>
        <p:spPr>
          <a:xfrm>
            <a:off x="1523418" y="82845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68"/>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Instance Segmentation</a:t>
            </a:r>
            <a:endParaRPr sz="3020" b="1">
              <a:solidFill>
                <a:schemeClr val="dk2"/>
              </a:solidFill>
            </a:endParaRPr>
          </a:p>
        </p:txBody>
      </p:sp>
      <p:sp>
        <p:nvSpPr>
          <p:cNvPr id="799" name="Google Shape;799;p68"/>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00" name="Google Shape;800;p68"/>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01" name="Google Shape;801;p68"/>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02" name="Google Shape;802;p68"/>
          <p:cNvPicPr preferRelativeResize="0"/>
          <p:nvPr/>
        </p:nvPicPr>
        <p:blipFill>
          <a:blip r:embed="rId3">
            <a:alphaModFix/>
          </a:blip>
          <a:stretch>
            <a:fillRect/>
          </a:stretch>
        </p:blipFill>
        <p:spPr>
          <a:xfrm>
            <a:off x="211698" y="900990"/>
            <a:ext cx="7461506" cy="42306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9"/>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YOLOv8: Putting it all together</a:t>
            </a:r>
            <a:endParaRPr sz="3020" b="1">
              <a:solidFill>
                <a:schemeClr val="dk2"/>
              </a:solidFill>
            </a:endParaRPr>
          </a:p>
        </p:txBody>
      </p:sp>
      <p:sp>
        <p:nvSpPr>
          <p:cNvPr id="808" name="Google Shape;808;p69"/>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09" name="Google Shape;809;p69"/>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10" name="Google Shape;810;p69"/>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11" name="Google Shape;811;p69"/>
          <p:cNvPicPr preferRelativeResize="0"/>
          <p:nvPr/>
        </p:nvPicPr>
        <p:blipFill>
          <a:blip r:embed="rId3">
            <a:alphaModFix/>
          </a:blip>
          <a:stretch>
            <a:fillRect/>
          </a:stretch>
        </p:blipFill>
        <p:spPr>
          <a:xfrm>
            <a:off x="210300" y="907550"/>
            <a:ext cx="7955688" cy="41970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0"/>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Cross-Association</a:t>
            </a:r>
            <a:endParaRPr sz="3020" b="1">
              <a:solidFill>
                <a:schemeClr val="dk2"/>
              </a:solidFill>
            </a:endParaRPr>
          </a:p>
        </p:txBody>
      </p:sp>
      <p:sp>
        <p:nvSpPr>
          <p:cNvPr id="817" name="Google Shape;817;p70"/>
          <p:cNvSpPr txBox="1">
            <a:spLocks noGrp="1"/>
          </p:cNvSpPr>
          <p:nvPr>
            <p:ph type="body" idx="1"/>
          </p:nvPr>
        </p:nvSpPr>
        <p:spPr>
          <a:xfrm>
            <a:off x="0" y="610200"/>
            <a:ext cx="9144000" cy="20613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1000"/>
              </a:spcAft>
              <a:buSzPts val="1800"/>
              <a:buChar char="●"/>
            </a:pPr>
            <a:r>
              <a:rPr lang="en"/>
              <a:t>To model the association between riders and their corresponding motorcycles, we introduce a Cross-object Segmentation Mask Prediction Head </a:t>
            </a:r>
            <a:r>
              <a:rPr lang="en" b="1">
                <a:solidFill>
                  <a:srgbClr val="D0A8C2"/>
                </a:solidFill>
              </a:rPr>
              <a:t>(purple)</a:t>
            </a:r>
            <a:endParaRPr b="1">
              <a:solidFill>
                <a:srgbClr val="D0A8C2"/>
              </a:solidFill>
            </a:endParaRPr>
          </a:p>
        </p:txBody>
      </p:sp>
      <p:sp>
        <p:nvSpPr>
          <p:cNvPr id="818" name="Google Shape;818;p70"/>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19" name="Google Shape;819;p70"/>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20" name="Google Shape;820;p70"/>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21" name="Google Shape;821;p70"/>
          <p:cNvPicPr preferRelativeResize="0"/>
          <p:nvPr/>
        </p:nvPicPr>
        <p:blipFill>
          <a:blip r:embed="rId3">
            <a:alphaModFix/>
          </a:blip>
          <a:stretch>
            <a:fillRect/>
          </a:stretch>
        </p:blipFill>
        <p:spPr>
          <a:xfrm>
            <a:off x="334020" y="1740283"/>
            <a:ext cx="7756124" cy="33436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1"/>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Cross-Association</a:t>
            </a:r>
            <a:endParaRPr sz="3020" b="1">
              <a:solidFill>
                <a:schemeClr val="dk2"/>
              </a:solidFill>
            </a:endParaRPr>
          </a:p>
        </p:txBody>
      </p:sp>
      <p:sp>
        <p:nvSpPr>
          <p:cNvPr id="827" name="Google Shape;827;p71"/>
          <p:cNvSpPr txBox="1">
            <a:spLocks noGrp="1"/>
          </p:cNvSpPr>
          <p:nvPr>
            <p:ph type="body" idx="1"/>
          </p:nvPr>
        </p:nvSpPr>
        <p:spPr>
          <a:xfrm>
            <a:off x="0" y="610200"/>
            <a:ext cx="9144000" cy="1218600"/>
          </a:xfrm>
          <a:prstGeom prst="rect">
            <a:avLst/>
          </a:prstGeom>
        </p:spPr>
        <p:txBody>
          <a:bodyPr spcFirstLastPara="1" wrap="square" lIns="91425" tIns="91425" rIns="91425" bIns="91425" anchor="t" anchorCtr="0">
            <a:normAutofit fontScale="92500" lnSpcReduction="20000"/>
          </a:bodyPr>
          <a:lstStyle/>
          <a:p>
            <a:pPr marL="457200" lvl="0" indent="-342900" algn="l" rtl="0">
              <a:lnSpc>
                <a:spcPct val="115000"/>
              </a:lnSpc>
              <a:spcBef>
                <a:spcPts val="0"/>
              </a:spcBef>
              <a:spcAft>
                <a:spcPts val="0"/>
              </a:spcAft>
              <a:buSzPts val="1800"/>
              <a:buChar char="●"/>
            </a:pPr>
            <a:r>
              <a:rPr lang="en"/>
              <a:t>This head follows the same segmentation mechanism as that of instance segmentation (described previously), </a:t>
            </a:r>
            <a:r>
              <a:rPr lang="en" b="1"/>
              <a:t>but with a key modification</a:t>
            </a:r>
            <a:endParaRPr b="1"/>
          </a:p>
          <a:p>
            <a:pPr marL="0" lvl="0" indent="0" algn="l" rtl="0">
              <a:lnSpc>
                <a:spcPct val="115000"/>
              </a:lnSpc>
              <a:spcBef>
                <a:spcPts val="1000"/>
              </a:spcBef>
              <a:spcAft>
                <a:spcPts val="1000"/>
              </a:spcAft>
              <a:buNone/>
            </a:pPr>
            <a:r>
              <a:rPr lang="en" b="1">
                <a:solidFill>
                  <a:srgbClr val="B45F06"/>
                </a:solidFill>
              </a:rPr>
              <a:t>Question</a:t>
            </a:r>
            <a:r>
              <a:rPr lang="en">
                <a:solidFill>
                  <a:srgbClr val="B45F06"/>
                </a:solidFill>
              </a:rPr>
              <a:t>: Can you guess what could be that modification from the diagram?</a:t>
            </a:r>
            <a:endParaRPr>
              <a:solidFill>
                <a:srgbClr val="B45F06"/>
              </a:solidFill>
            </a:endParaRPr>
          </a:p>
        </p:txBody>
      </p:sp>
      <p:sp>
        <p:nvSpPr>
          <p:cNvPr id="828" name="Google Shape;828;p71"/>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29" name="Google Shape;829;p71"/>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30" name="Google Shape;830;p71"/>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31" name="Google Shape;831;p71"/>
          <p:cNvPicPr preferRelativeResize="0"/>
          <p:nvPr/>
        </p:nvPicPr>
        <p:blipFill>
          <a:blip r:embed="rId3">
            <a:alphaModFix/>
          </a:blip>
          <a:stretch>
            <a:fillRect/>
          </a:stretch>
        </p:blipFill>
        <p:spPr>
          <a:xfrm>
            <a:off x="334020" y="1740283"/>
            <a:ext cx="7756124" cy="33436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Bounding Boxes from YOLO - Recap</a:t>
            </a:r>
            <a:endParaRPr sz="3020"/>
          </a:p>
        </p:txBody>
      </p:sp>
      <p:pic>
        <p:nvPicPr>
          <p:cNvPr id="98" name="Google Shape;98;p18"/>
          <p:cNvPicPr preferRelativeResize="0"/>
          <p:nvPr/>
        </p:nvPicPr>
        <p:blipFill>
          <a:blip r:embed="rId3">
            <a:alphaModFix/>
          </a:blip>
          <a:stretch>
            <a:fillRect/>
          </a:stretch>
        </p:blipFill>
        <p:spPr>
          <a:xfrm>
            <a:off x="4642344" y="2182125"/>
            <a:ext cx="4501655" cy="2961375"/>
          </a:xfrm>
          <a:prstGeom prst="rect">
            <a:avLst/>
          </a:prstGeom>
          <a:noFill/>
          <a:ln>
            <a:noFill/>
          </a:ln>
        </p:spPr>
      </p:pic>
      <p:sp>
        <p:nvSpPr>
          <p:cNvPr id="99" name="Google Shape;99;p18"/>
          <p:cNvSpPr txBox="1">
            <a:spLocks noGrp="1"/>
          </p:cNvSpPr>
          <p:nvPr>
            <p:ph type="body" idx="1"/>
          </p:nvPr>
        </p:nvSpPr>
        <p:spPr>
          <a:xfrm>
            <a:off x="0" y="711350"/>
            <a:ext cx="9144000" cy="314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Instance segmentation appears to be a similar problem to object detection, as both require predicting something for each grid cell.</a:t>
            </a:r>
            <a:endParaRPr/>
          </a:p>
          <a:p>
            <a:pPr marL="0" lvl="0" indent="0" algn="l" rtl="0">
              <a:spcBef>
                <a:spcPts val="1200"/>
              </a:spcBef>
              <a:spcAft>
                <a:spcPts val="0"/>
              </a:spcAft>
              <a:buNone/>
            </a:pPr>
            <a:endParaRPr/>
          </a:p>
          <a:p>
            <a:pPr marL="0" lvl="0" indent="0" algn="l" rtl="0">
              <a:spcBef>
                <a:spcPts val="1200"/>
              </a:spcBef>
              <a:spcAft>
                <a:spcPts val="0"/>
              </a:spcAft>
              <a:buNone/>
            </a:pPr>
            <a:r>
              <a:rPr lang="en" b="1">
                <a:solidFill>
                  <a:srgbClr val="B45F06"/>
                </a:solidFill>
              </a:rPr>
              <a:t>Question</a:t>
            </a:r>
            <a:r>
              <a:rPr lang="en">
                <a:solidFill>
                  <a:srgbClr val="B45F06"/>
                </a:solidFill>
              </a:rPr>
              <a:t>:</a:t>
            </a:r>
            <a:endParaRPr>
              <a:solidFill>
                <a:srgbClr val="B45F06"/>
              </a:solidFill>
            </a:endParaRPr>
          </a:p>
          <a:p>
            <a:pPr marL="0" lvl="0" indent="0" algn="l" rtl="0">
              <a:spcBef>
                <a:spcPts val="0"/>
              </a:spcBef>
              <a:spcAft>
                <a:spcPts val="0"/>
              </a:spcAft>
              <a:buNone/>
            </a:pPr>
            <a:r>
              <a:rPr lang="en">
                <a:solidFill>
                  <a:srgbClr val="B45F06"/>
                </a:solidFill>
              </a:rPr>
              <a:t>Can we reuse the YOLO architecture to solve</a:t>
            </a:r>
            <a:endParaRPr>
              <a:solidFill>
                <a:srgbClr val="B45F06"/>
              </a:solidFill>
            </a:endParaRPr>
          </a:p>
          <a:p>
            <a:pPr marL="0" lvl="0" indent="0" algn="l" rtl="0">
              <a:spcBef>
                <a:spcPts val="0"/>
              </a:spcBef>
              <a:spcAft>
                <a:spcPts val="0"/>
              </a:spcAft>
              <a:buNone/>
            </a:pPr>
            <a:r>
              <a:rPr lang="en">
                <a:solidFill>
                  <a:srgbClr val="B45F06"/>
                </a:solidFill>
              </a:rPr>
              <a:t>this problem?</a:t>
            </a:r>
            <a:endParaRPr>
              <a:solidFill>
                <a:srgbClr val="B45F0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2"/>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Dual Role of Embedding Vector</a:t>
            </a:r>
            <a:endParaRPr sz="3020" b="1">
              <a:solidFill>
                <a:schemeClr val="dk2"/>
              </a:solidFill>
            </a:endParaRPr>
          </a:p>
        </p:txBody>
      </p:sp>
      <p:sp>
        <p:nvSpPr>
          <p:cNvPr id="837" name="Google Shape;837;p72"/>
          <p:cNvSpPr txBox="1">
            <a:spLocks noGrp="1"/>
          </p:cNvSpPr>
          <p:nvPr>
            <p:ph type="body" idx="1"/>
          </p:nvPr>
        </p:nvSpPr>
        <p:spPr>
          <a:xfrm>
            <a:off x="0" y="610200"/>
            <a:ext cx="9144000" cy="9654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
              <a:t>The embedding vector           serves two crucial purposes:</a:t>
            </a:r>
            <a:endParaRPr/>
          </a:p>
          <a:p>
            <a:pPr marL="0" lvl="0" indent="0" algn="l" rtl="0">
              <a:lnSpc>
                <a:spcPct val="115000"/>
              </a:lnSpc>
              <a:spcBef>
                <a:spcPts val="1000"/>
              </a:spcBef>
              <a:spcAft>
                <a:spcPts val="1000"/>
              </a:spcAft>
              <a:buNone/>
            </a:pPr>
            <a:r>
              <a:rPr lang="en" b="1"/>
              <a:t>    1</a:t>
            </a:r>
            <a:r>
              <a:rPr lang="en"/>
              <a:t>. When dotted with </a:t>
            </a:r>
            <a:r>
              <a:rPr lang="en" b="1" i="1">
                <a:solidFill>
                  <a:schemeClr val="dk1"/>
                </a:solidFill>
                <a:latin typeface="Merriweather"/>
                <a:ea typeface="Merriweather"/>
                <a:cs typeface="Merriweather"/>
                <a:sym typeface="Merriweather"/>
              </a:rPr>
              <a:t>M</a:t>
            </a:r>
            <a:r>
              <a:rPr lang="en"/>
              <a:t>, it produces the instance segmentation mask</a:t>
            </a:r>
            <a:endParaRPr/>
          </a:p>
        </p:txBody>
      </p:sp>
      <p:sp>
        <p:nvSpPr>
          <p:cNvPr id="838" name="Google Shape;838;p72"/>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39" name="Google Shape;839;p72"/>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40" name="Google Shape;840;p72"/>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41" name="Google Shape;841;p72"/>
          <p:cNvPicPr preferRelativeResize="0"/>
          <p:nvPr/>
        </p:nvPicPr>
        <p:blipFill>
          <a:blip r:embed="rId3">
            <a:alphaModFix/>
          </a:blip>
          <a:stretch>
            <a:fillRect/>
          </a:stretch>
        </p:blipFill>
        <p:spPr>
          <a:xfrm>
            <a:off x="334020" y="1740283"/>
            <a:ext cx="7756124" cy="3343624"/>
          </a:xfrm>
          <a:prstGeom prst="rect">
            <a:avLst/>
          </a:prstGeom>
          <a:noFill/>
          <a:ln>
            <a:noFill/>
          </a:ln>
        </p:spPr>
      </p:pic>
      <p:pic>
        <p:nvPicPr>
          <p:cNvPr id="842" name="Google Shape;842;p72"/>
          <p:cNvPicPr preferRelativeResize="0"/>
          <p:nvPr/>
        </p:nvPicPr>
        <p:blipFill>
          <a:blip r:embed="rId4">
            <a:alphaModFix/>
          </a:blip>
          <a:stretch>
            <a:fillRect/>
          </a:stretch>
        </p:blipFill>
        <p:spPr>
          <a:xfrm>
            <a:off x="2474974" y="510835"/>
            <a:ext cx="503575" cy="517189"/>
          </a:xfrm>
          <a:prstGeom prst="rect">
            <a:avLst/>
          </a:prstGeom>
          <a:noFill/>
          <a:ln>
            <a:noFill/>
          </a:ln>
        </p:spPr>
      </p:pic>
      <p:sp>
        <p:nvSpPr>
          <p:cNvPr id="843" name="Google Shape;843;p72"/>
          <p:cNvSpPr/>
          <p:nvPr/>
        </p:nvSpPr>
        <p:spPr>
          <a:xfrm>
            <a:off x="4977350" y="2614000"/>
            <a:ext cx="801300" cy="3510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4" name="Google Shape;844;p72"/>
          <p:cNvSpPr/>
          <p:nvPr/>
        </p:nvSpPr>
        <p:spPr>
          <a:xfrm>
            <a:off x="4309295" y="1148472"/>
            <a:ext cx="2983800" cy="2910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5" name="Google Shape;845;p72"/>
          <p:cNvSpPr/>
          <p:nvPr/>
        </p:nvSpPr>
        <p:spPr>
          <a:xfrm>
            <a:off x="4984512" y="4017723"/>
            <a:ext cx="801300" cy="3510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73"/>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Dual Role of Embedding Vector</a:t>
            </a:r>
            <a:endParaRPr sz="3020" b="1">
              <a:solidFill>
                <a:schemeClr val="dk2"/>
              </a:solidFill>
            </a:endParaRPr>
          </a:p>
        </p:txBody>
      </p:sp>
      <p:sp>
        <p:nvSpPr>
          <p:cNvPr id="851" name="Google Shape;851;p73"/>
          <p:cNvSpPr txBox="1">
            <a:spLocks noGrp="1"/>
          </p:cNvSpPr>
          <p:nvPr>
            <p:ph type="body" idx="1"/>
          </p:nvPr>
        </p:nvSpPr>
        <p:spPr>
          <a:xfrm>
            <a:off x="0" y="610200"/>
            <a:ext cx="9144000" cy="965400"/>
          </a:xfrm>
          <a:prstGeom prst="rect">
            <a:avLst/>
          </a:prstGeom>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None/>
            </a:pPr>
            <a:r>
              <a:rPr lang="en"/>
              <a:t>The embedding vector           serves two crucial purposes:</a:t>
            </a:r>
            <a:endParaRPr/>
          </a:p>
          <a:p>
            <a:pPr marL="0" lvl="0" indent="0" algn="l" rtl="0">
              <a:lnSpc>
                <a:spcPct val="115000"/>
              </a:lnSpc>
              <a:spcBef>
                <a:spcPts val="1000"/>
              </a:spcBef>
              <a:spcAft>
                <a:spcPts val="1000"/>
              </a:spcAft>
              <a:buNone/>
            </a:pPr>
            <a:r>
              <a:rPr lang="en" b="1"/>
              <a:t>    2</a:t>
            </a:r>
            <a:r>
              <a:rPr lang="en"/>
              <a:t>. When dotted with </a:t>
            </a:r>
            <a:r>
              <a:rPr lang="en" b="1" i="1">
                <a:solidFill>
                  <a:schemeClr val="dk1"/>
                </a:solidFill>
                <a:latin typeface="Merriweather"/>
                <a:ea typeface="Merriweather"/>
                <a:cs typeface="Merriweather"/>
                <a:sym typeface="Merriweather"/>
              </a:rPr>
              <a:t>M’</a:t>
            </a:r>
            <a:r>
              <a:rPr lang="en">
                <a:solidFill>
                  <a:schemeClr val="dk1"/>
                </a:solidFill>
              </a:rPr>
              <a:t> </a:t>
            </a:r>
            <a:r>
              <a:rPr lang="en"/>
              <a:t>, it produces the cross-object segmentation mask</a:t>
            </a:r>
            <a:endParaRPr/>
          </a:p>
        </p:txBody>
      </p:sp>
      <p:sp>
        <p:nvSpPr>
          <p:cNvPr id="852" name="Google Shape;852;p73"/>
          <p:cNvSpPr txBox="1"/>
          <p:nvPr/>
        </p:nvSpPr>
        <p:spPr>
          <a:xfrm>
            <a:off x="324350" y="4895127"/>
            <a:ext cx="7488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a:t>
            </a:r>
            <a:endParaRPr sz="1600">
              <a:solidFill>
                <a:schemeClr val="dk2"/>
              </a:solidFill>
            </a:endParaRPr>
          </a:p>
        </p:txBody>
      </p:sp>
      <p:sp>
        <p:nvSpPr>
          <p:cNvPr id="853" name="Google Shape;853;p73"/>
          <p:cNvSpPr txBox="1"/>
          <p:nvPr/>
        </p:nvSpPr>
        <p:spPr>
          <a:xfrm>
            <a:off x="1359425"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a:t>
            </a:r>
            <a:endParaRPr sz="1600">
              <a:solidFill>
                <a:schemeClr val="dk2"/>
              </a:solidFill>
            </a:endParaRPr>
          </a:p>
        </p:txBody>
      </p:sp>
      <p:sp>
        <p:nvSpPr>
          <p:cNvPr id="854" name="Google Shape;854;p73"/>
          <p:cNvSpPr txBox="1"/>
          <p:nvPr/>
        </p:nvSpPr>
        <p:spPr>
          <a:xfrm>
            <a:off x="2270250" y="4895127"/>
            <a:ext cx="708300" cy="25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rPr>
              <a:t>(iii)</a:t>
            </a:r>
            <a:endParaRPr sz="1600">
              <a:solidFill>
                <a:schemeClr val="dk2"/>
              </a:solidFill>
            </a:endParaRPr>
          </a:p>
        </p:txBody>
      </p:sp>
      <p:pic>
        <p:nvPicPr>
          <p:cNvPr id="855" name="Google Shape;855;p73"/>
          <p:cNvPicPr preferRelativeResize="0"/>
          <p:nvPr/>
        </p:nvPicPr>
        <p:blipFill>
          <a:blip r:embed="rId3">
            <a:alphaModFix/>
          </a:blip>
          <a:stretch>
            <a:fillRect/>
          </a:stretch>
        </p:blipFill>
        <p:spPr>
          <a:xfrm>
            <a:off x="2474974" y="510835"/>
            <a:ext cx="503575" cy="517189"/>
          </a:xfrm>
          <a:prstGeom prst="rect">
            <a:avLst/>
          </a:prstGeom>
          <a:noFill/>
          <a:ln>
            <a:noFill/>
          </a:ln>
        </p:spPr>
      </p:pic>
      <p:sp>
        <p:nvSpPr>
          <p:cNvPr id="856" name="Google Shape;856;p73"/>
          <p:cNvSpPr/>
          <p:nvPr/>
        </p:nvSpPr>
        <p:spPr>
          <a:xfrm>
            <a:off x="4421300" y="1148475"/>
            <a:ext cx="3356400" cy="2910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57" name="Google Shape;857;p73"/>
          <p:cNvPicPr preferRelativeResize="0"/>
          <p:nvPr/>
        </p:nvPicPr>
        <p:blipFill>
          <a:blip r:embed="rId4">
            <a:alphaModFix/>
          </a:blip>
          <a:stretch>
            <a:fillRect/>
          </a:stretch>
        </p:blipFill>
        <p:spPr>
          <a:xfrm>
            <a:off x="341175" y="1625462"/>
            <a:ext cx="7754111" cy="3480119"/>
          </a:xfrm>
          <a:prstGeom prst="rect">
            <a:avLst/>
          </a:prstGeom>
          <a:noFill/>
          <a:ln>
            <a:noFill/>
          </a:ln>
        </p:spPr>
      </p:pic>
      <p:pic>
        <p:nvPicPr>
          <p:cNvPr id="858" name="Google Shape;858;p73"/>
          <p:cNvPicPr preferRelativeResize="0"/>
          <p:nvPr/>
        </p:nvPicPr>
        <p:blipFill rotWithShape="1">
          <a:blip r:embed="rId5">
            <a:alphaModFix/>
          </a:blip>
          <a:srcRect b="12418"/>
          <a:stretch/>
        </p:blipFill>
        <p:spPr>
          <a:xfrm>
            <a:off x="341175" y="2605348"/>
            <a:ext cx="801300" cy="255938"/>
          </a:xfrm>
          <a:prstGeom prst="rect">
            <a:avLst/>
          </a:prstGeom>
          <a:noFill/>
          <a:ln>
            <a:noFill/>
          </a:ln>
        </p:spPr>
      </p:pic>
      <p:pic>
        <p:nvPicPr>
          <p:cNvPr id="859" name="Google Shape;859;p73"/>
          <p:cNvPicPr preferRelativeResize="0"/>
          <p:nvPr/>
        </p:nvPicPr>
        <p:blipFill rotWithShape="1">
          <a:blip r:embed="rId6">
            <a:alphaModFix/>
          </a:blip>
          <a:srcRect r="31735" b="25328"/>
          <a:stretch/>
        </p:blipFill>
        <p:spPr>
          <a:xfrm>
            <a:off x="5824452" y="4031453"/>
            <a:ext cx="228600" cy="354330"/>
          </a:xfrm>
          <a:prstGeom prst="rect">
            <a:avLst/>
          </a:prstGeom>
          <a:noFill/>
          <a:ln>
            <a:noFill/>
          </a:ln>
        </p:spPr>
      </p:pic>
      <p:sp>
        <p:nvSpPr>
          <p:cNvPr id="860" name="Google Shape;860;p73"/>
          <p:cNvSpPr/>
          <p:nvPr/>
        </p:nvSpPr>
        <p:spPr>
          <a:xfrm>
            <a:off x="5779763" y="2589350"/>
            <a:ext cx="852000" cy="3933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61" name="Google Shape;861;p73"/>
          <p:cNvSpPr/>
          <p:nvPr/>
        </p:nvSpPr>
        <p:spPr>
          <a:xfrm>
            <a:off x="5770149" y="4022825"/>
            <a:ext cx="850500" cy="384000"/>
          </a:xfrm>
          <a:prstGeom prst="ellipse">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74"/>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Cross-object Prediction</a:t>
            </a:r>
            <a:endParaRPr sz="3020" b="1">
              <a:solidFill>
                <a:schemeClr val="dk2"/>
              </a:solidFill>
            </a:endParaRPr>
          </a:p>
        </p:txBody>
      </p:sp>
      <p:sp>
        <p:nvSpPr>
          <p:cNvPr id="867" name="Google Shape;867;p74"/>
          <p:cNvSpPr txBox="1">
            <a:spLocks noGrp="1"/>
          </p:cNvSpPr>
          <p:nvPr>
            <p:ph type="body" idx="1"/>
          </p:nvPr>
        </p:nvSpPr>
        <p:spPr>
          <a:xfrm>
            <a:off x="0" y="610200"/>
            <a:ext cx="9144000" cy="9654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000"/>
              </a:spcAft>
              <a:buNone/>
            </a:pPr>
            <a:r>
              <a:rPr lang="en"/>
              <a:t>This dual role allows each class to vote for the presence of its associated object in the other class</a:t>
            </a:r>
            <a:endParaRPr/>
          </a:p>
        </p:txBody>
      </p:sp>
      <p:sp>
        <p:nvSpPr>
          <p:cNvPr id="868" name="Google Shape;868;p74"/>
          <p:cNvSpPr/>
          <p:nvPr/>
        </p:nvSpPr>
        <p:spPr>
          <a:xfrm>
            <a:off x="124300" y="1325325"/>
            <a:ext cx="2597100" cy="5727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69" name="Google Shape;869;p74"/>
          <p:cNvPicPr preferRelativeResize="0"/>
          <p:nvPr/>
        </p:nvPicPr>
        <p:blipFill rotWithShape="1">
          <a:blip r:embed="rId3">
            <a:alphaModFix/>
          </a:blip>
          <a:srcRect l="12506" r="32714" b="27948"/>
          <a:stretch/>
        </p:blipFill>
        <p:spPr>
          <a:xfrm>
            <a:off x="171875" y="1338713"/>
            <a:ext cx="274320" cy="500634"/>
          </a:xfrm>
          <a:prstGeom prst="rect">
            <a:avLst/>
          </a:prstGeom>
          <a:noFill/>
          <a:ln>
            <a:noFill/>
          </a:ln>
        </p:spPr>
      </p:pic>
      <p:pic>
        <p:nvPicPr>
          <p:cNvPr id="870" name="Google Shape;870;p74"/>
          <p:cNvPicPr preferRelativeResize="0"/>
          <p:nvPr/>
        </p:nvPicPr>
        <p:blipFill rotWithShape="1">
          <a:blip r:embed="rId4">
            <a:alphaModFix/>
          </a:blip>
          <a:srcRect l="13971" t="26675"/>
          <a:stretch/>
        </p:blipFill>
        <p:spPr>
          <a:xfrm>
            <a:off x="785100" y="1376822"/>
            <a:ext cx="384048" cy="451256"/>
          </a:xfrm>
          <a:prstGeom prst="rect">
            <a:avLst/>
          </a:prstGeom>
          <a:noFill/>
          <a:ln>
            <a:noFill/>
          </a:ln>
        </p:spPr>
      </p:pic>
      <p:sp>
        <p:nvSpPr>
          <p:cNvPr id="871" name="Google Shape;871;p74"/>
          <p:cNvSpPr/>
          <p:nvPr/>
        </p:nvSpPr>
        <p:spPr>
          <a:xfrm>
            <a:off x="537125" y="1561250"/>
            <a:ext cx="228600" cy="78000"/>
          </a:xfrm>
          <a:prstGeom prst="rightArrow">
            <a:avLst>
              <a:gd name="adj1" fmla="val 50000"/>
              <a:gd name="adj2" fmla="val 10945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2" name="Google Shape;872;p74"/>
          <p:cNvPicPr preferRelativeResize="0"/>
          <p:nvPr/>
        </p:nvPicPr>
        <p:blipFill rotWithShape="1">
          <a:blip r:embed="rId4">
            <a:alphaModFix/>
          </a:blip>
          <a:srcRect l="13971" t="26675"/>
          <a:stretch/>
        </p:blipFill>
        <p:spPr>
          <a:xfrm>
            <a:off x="1590925" y="1388035"/>
            <a:ext cx="384048" cy="451256"/>
          </a:xfrm>
          <a:prstGeom prst="rect">
            <a:avLst/>
          </a:prstGeom>
          <a:noFill/>
          <a:ln>
            <a:noFill/>
          </a:ln>
        </p:spPr>
      </p:pic>
      <p:sp>
        <p:nvSpPr>
          <p:cNvPr id="873" name="Google Shape;873;p74"/>
          <p:cNvSpPr/>
          <p:nvPr/>
        </p:nvSpPr>
        <p:spPr>
          <a:xfrm>
            <a:off x="2028750" y="1572463"/>
            <a:ext cx="228600" cy="78000"/>
          </a:xfrm>
          <a:prstGeom prst="rightArrow">
            <a:avLst>
              <a:gd name="adj1" fmla="val 50000"/>
              <a:gd name="adj2" fmla="val 10945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874" name="Google Shape;874;p74"/>
          <p:cNvCxnSpPr/>
          <p:nvPr/>
        </p:nvCxnSpPr>
        <p:spPr>
          <a:xfrm flipH="1">
            <a:off x="1458538" y="1404640"/>
            <a:ext cx="9600" cy="421500"/>
          </a:xfrm>
          <a:prstGeom prst="straightConnector1">
            <a:avLst/>
          </a:prstGeom>
          <a:noFill/>
          <a:ln w="9525" cap="flat" cmpd="sng">
            <a:solidFill>
              <a:srgbClr val="B7B7B7"/>
            </a:solidFill>
            <a:prstDash val="solid"/>
            <a:round/>
            <a:headEnd type="none" w="med" len="med"/>
            <a:tailEnd type="none" w="med" len="med"/>
          </a:ln>
        </p:spPr>
      </p:cxnSp>
      <p:sp>
        <p:nvSpPr>
          <p:cNvPr id="875" name="Google Shape;875;p74"/>
          <p:cNvSpPr/>
          <p:nvPr/>
        </p:nvSpPr>
        <p:spPr>
          <a:xfrm>
            <a:off x="2210363" y="738300"/>
            <a:ext cx="1134000" cy="2286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6" name="Google Shape;876;p74"/>
          <p:cNvSpPr/>
          <p:nvPr/>
        </p:nvSpPr>
        <p:spPr>
          <a:xfrm>
            <a:off x="6366132" y="738300"/>
            <a:ext cx="1810500" cy="2376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77" name="Google Shape;877;p74"/>
          <p:cNvSpPr txBox="1">
            <a:spLocks noGrp="1"/>
          </p:cNvSpPr>
          <p:nvPr>
            <p:ph type="body" idx="1"/>
          </p:nvPr>
        </p:nvSpPr>
        <p:spPr>
          <a:xfrm>
            <a:off x="0" y="2072650"/>
            <a:ext cx="9144000" cy="30708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a:t>For a rider detection</a:t>
            </a:r>
            <a:r>
              <a:rPr lang="en"/>
              <a:t>:</a:t>
            </a:r>
            <a:endParaRPr/>
          </a:p>
          <a:p>
            <a:pPr marL="457200" lvl="0" indent="-342900" algn="l" rtl="0">
              <a:lnSpc>
                <a:spcPct val="115000"/>
              </a:lnSpc>
              <a:spcBef>
                <a:spcPts val="1000"/>
              </a:spcBef>
              <a:spcAft>
                <a:spcPts val="0"/>
              </a:spcAft>
              <a:buSzPts val="1800"/>
              <a:buChar char="●"/>
            </a:pPr>
            <a:r>
              <a:rPr lang="en"/>
              <a:t>The embedding vector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t> encodes the rider's features</a:t>
            </a:r>
            <a:endParaRPr/>
          </a:p>
          <a:p>
            <a:pPr marL="457200" lvl="0" indent="-342900" algn="l" rtl="0">
              <a:lnSpc>
                <a:spcPct val="115000"/>
              </a:lnSpc>
              <a:spcBef>
                <a:spcPts val="0"/>
              </a:spcBef>
              <a:spcAft>
                <a:spcPts val="0"/>
              </a:spcAft>
              <a:buSzPts val="1800"/>
              <a:buChar char="●"/>
            </a:pPr>
            <a:r>
              <a:rPr lang="en"/>
              <a:t>When combined with </a:t>
            </a:r>
            <a:r>
              <a:rPr lang="en" b="1" i="1">
                <a:solidFill>
                  <a:schemeClr val="dk1"/>
                </a:solidFill>
                <a:latin typeface="Merriweather"/>
                <a:ea typeface="Merriweather"/>
                <a:cs typeface="Merriweather"/>
                <a:sym typeface="Merriweather"/>
              </a:rPr>
              <a:t>M’</a:t>
            </a:r>
            <a:r>
              <a:rPr lang="en">
                <a:solidFill>
                  <a:schemeClr val="dk1"/>
                </a:solidFill>
              </a:rPr>
              <a:t> </a:t>
            </a:r>
            <a:r>
              <a:rPr lang="en"/>
              <a:t>, it predicts where the associated motorcycle should be</a:t>
            </a:r>
            <a:endParaRPr/>
          </a:p>
          <a:p>
            <a:pPr marL="457200" lvl="0" indent="-342900" algn="l" rtl="0">
              <a:spcBef>
                <a:spcPts val="0"/>
              </a:spcBef>
              <a:spcAft>
                <a:spcPts val="0"/>
              </a:spcAft>
              <a:buSzPts val="1800"/>
              <a:buChar char="●"/>
            </a:pP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solidFill>
                  <a:schemeClr val="dk1"/>
                </a:solidFill>
              </a:rPr>
              <a:t> = </a:t>
            </a:r>
            <a:r>
              <a:rPr lang="en" b="1" i="1">
                <a:solidFill>
                  <a:schemeClr val="dk1"/>
                </a:solidFill>
                <a:latin typeface="Merriweather"/>
                <a:ea typeface="Merriweather"/>
                <a:cs typeface="Merriweather"/>
                <a:sym typeface="Merriweather"/>
              </a:rPr>
              <a:t>E</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latin typeface="Merriweather"/>
                <a:ea typeface="Merriweather"/>
                <a:cs typeface="Merriweather"/>
                <a:sym typeface="Merriweather"/>
              </a:rPr>
              <a:t> </a:t>
            </a:r>
            <a:r>
              <a:rPr lang="en"/>
              <a:t>  </a:t>
            </a:r>
            <a:r>
              <a:rPr lang="en" b="1" i="1">
                <a:solidFill>
                  <a:schemeClr val="dk1"/>
                </a:solidFill>
                <a:latin typeface="Merriweather"/>
                <a:ea typeface="Merriweather"/>
                <a:cs typeface="Merriweather"/>
                <a:sym typeface="Merriweather"/>
              </a:rPr>
              <a:t>M’</a:t>
            </a:r>
            <a:r>
              <a:rPr lang="en" b="1">
                <a:solidFill>
                  <a:schemeClr val="dk1"/>
                </a:solidFill>
                <a:latin typeface="Merriweather"/>
                <a:ea typeface="Merriweather"/>
                <a:cs typeface="Merriweather"/>
                <a:sym typeface="Merriweather"/>
              </a:rPr>
              <a:t>  </a:t>
            </a:r>
            <a:r>
              <a:rPr lang="en"/>
              <a:t>(where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i</a:t>
            </a:r>
            <a:r>
              <a:rPr lang="en" b="1" i="1" baseline="30000">
                <a:solidFill>
                  <a:schemeClr val="dk1"/>
                </a:solidFill>
                <a:latin typeface="Merriweather"/>
                <a:ea typeface="Merriweather"/>
                <a:cs typeface="Merriweather"/>
                <a:sym typeface="Merriweather"/>
              </a:rPr>
              <a:t>xy</a:t>
            </a:r>
            <a:r>
              <a:rPr lang="en"/>
              <a:t> is cross-object segmentation mask)</a:t>
            </a:r>
            <a:endParaRPr>
              <a:latin typeface="Merriweather"/>
              <a:ea typeface="Merriweather"/>
              <a:cs typeface="Merriweather"/>
              <a:sym typeface="Merriweather"/>
            </a:endParaRPr>
          </a:p>
          <a:p>
            <a:pPr marL="0" lvl="0" indent="0" algn="l" rtl="0">
              <a:lnSpc>
                <a:spcPct val="115000"/>
              </a:lnSpc>
              <a:spcBef>
                <a:spcPts val="1000"/>
              </a:spcBef>
              <a:spcAft>
                <a:spcPts val="0"/>
              </a:spcAft>
              <a:buNone/>
            </a:pPr>
            <a:r>
              <a:rPr lang="en" b="1"/>
              <a:t>Conversely, for a motorcycle</a:t>
            </a:r>
            <a:r>
              <a:rPr lang="en"/>
              <a:t>:</a:t>
            </a:r>
            <a:endParaRPr/>
          </a:p>
          <a:p>
            <a:pPr marL="457200" lvl="0" indent="-342900" algn="l" rtl="0">
              <a:lnSpc>
                <a:spcPct val="115000"/>
              </a:lnSpc>
              <a:spcBef>
                <a:spcPts val="1000"/>
              </a:spcBef>
              <a:spcAft>
                <a:spcPts val="0"/>
              </a:spcAft>
              <a:buSzPts val="1800"/>
              <a:buChar char="●"/>
            </a:pPr>
            <a:r>
              <a:rPr lang="en"/>
              <a:t>The same mechanism predicts locations of all associated riders</a:t>
            </a:r>
            <a:endParaRPr/>
          </a:p>
          <a:p>
            <a:pPr marL="457200" lvl="0" indent="-342900" algn="l" rtl="0">
              <a:lnSpc>
                <a:spcPct val="115000"/>
              </a:lnSpc>
              <a:spcBef>
                <a:spcPts val="0"/>
              </a:spcBef>
              <a:spcAft>
                <a:spcPts val="0"/>
              </a:spcAft>
              <a:buSzPts val="1800"/>
              <a:buChar char="●"/>
            </a:pPr>
            <a:r>
              <a:rPr lang="en"/>
              <a:t>This creates a bidirectional association mechanism</a:t>
            </a:r>
            <a:endParaRPr/>
          </a:p>
        </p:txBody>
      </p:sp>
      <p:pic>
        <p:nvPicPr>
          <p:cNvPr id="878" name="Google Shape;878;p74"/>
          <p:cNvPicPr preferRelativeResize="0"/>
          <p:nvPr/>
        </p:nvPicPr>
        <p:blipFill rotWithShape="1">
          <a:blip r:embed="rId5">
            <a:alphaModFix/>
          </a:blip>
          <a:srcRect r="34967" b="30084"/>
          <a:stretch/>
        </p:blipFill>
        <p:spPr>
          <a:xfrm>
            <a:off x="2272590" y="1353965"/>
            <a:ext cx="338328" cy="507492"/>
          </a:xfrm>
          <a:prstGeom prst="rect">
            <a:avLst/>
          </a:prstGeom>
          <a:noFill/>
          <a:ln>
            <a:noFill/>
          </a:ln>
        </p:spPr>
      </p:pic>
      <p:sp>
        <p:nvSpPr>
          <p:cNvPr id="879" name="Google Shape;879;p74"/>
          <p:cNvSpPr/>
          <p:nvPr/>
        </p:nvSpPr>
        <p:spPr>
          <a:xfrm>
            <a:off x="1546278" y="337353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75"/>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885" name="Google Shape;885;p75"/>
          <p:cNvSpPr txBox="1">
            <a:spLocks noGrp="1"/>
          </p:cNvSpPr>
          <p:nvPr>
            <p:ph type="body" idx="1"/>
          </p:nvPr>
        </p:nvSpPr>
        <p:spPr>
          <a:xfrm>
            <a:off x="0" y="610200"/>
            <a:ext cx="9144000" cy="1005300"/>
          </a:xfrm>
          <a:prstGeom prst="rect">
            <a:avLst/>
          </a:prstGeom>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a:t>Let's look at how we go from detections to final rider-motorcycle associations</a:t>
            </a:r>
            <a:endParaRPr/>
          </a:p>
        </p:txBody>
      </p:sp>
      <p:pic>
        <p:nvPicPr>
          <p:cNvPr id="886" name="Google Shape;886;p75"/>
          <p:cNvPicPr preferRelativeResize="0"/>
          <p:nvPr/>
        </p:nvPicPr>
        <p:blipFill>
          <a:blip r:embed="rId3">
            <a:alphaModFix/>
          </a:blip>
          <a:stretch>
            <a:fillRect/>
          </a:stretch>
        </p:blipFill>
        <p:spPr>
          <a:xfrm>
            <a:off x="108650" y="2292175"/>
            <a:ext cx="7023401" cy="2503700"/>
          </a:xfrm>
          <a:prstGeom prst="rect">
            <a:avLst/>
          </a:prstGeom>
          <a:noFill/>
          <a:ln>
            <a:noFill/>
          </a:ln>
        </p:spPr>
      </p:pic>
      <p:pic>
        <p:nvPicPr>
          <p:cNvPr id="887" name="Google Shape;887;p75"/>
          <p:cNvPicPr preferRelativeResize="0"/>
          <p:nvPr/>
        </p:nvPicPr>
        <p:blipFill rotWithShape="1">
          <a:blip r:embed="rId4">
            <a:alphaModFix/>
          </a:blip>
          <a:srcRect l="38480"/>
          <a:stretch/>
        </p:blipFill>
        <p:spPr>
          <a:xfrm>
            <a:off x="7768150" y="2716925"/>
            <a:ext cx="1267200" cy="1806600"/>
          </a:xfrm>
          <a:prstGeom prst="rect">
            <a:avLst/>
          </a:prstGeom>
          <a:noFill/>
          <a:ln>
            <a:noFill/>
          </a:ln>
        </p:spPr>
      </p:pic>
      <p:pic>
        <p:nvPicPr>
          <p:cNvPr id="888" name="Google Shape;888;p75"/>
          <p:cNvPicPr preferRelativeResize="0"/>
          <p:nvPr/>
        </p:nvPicPr>
        <p:blipFill>
          <a:blip r:embed="rId5">
            <a:alphaModFix/>
          </a:blip>
          <a:stretch>
            <a:fillRect/>
          </a:stretch>
        </p:blipFill>
        <p:spPr>
          <a:xfrm>
            <a:off x="7132050" y="3458015"/>
            <a:ext cx="666250" cy="172025"/>
          </a:xfrm>
          <a:prstGeom prst="rect">
            <a:avLst/>
          </a:prstGeom>
          <a:noFill/>
          <a:ln>
            <a:noFill/>
          </a:ln>
        </p:spPr>
      </p:pic>
      <p:sp>
        <p:nvSpPr>
          <p:cNvPr id="889" name="Google Shape;889;p75"/>
          <p:cNvSpPr/>
          <p:nvPr/>
        </p:nvSpPr>
        <p:spPr>
          <a:xfrm>
            <a:off x="7604750" y="2468625"/>
            <a:ext cx="1553568" cy="2249875"/>
          </a:xfrm>
          <a:custGeom>
            <a:avLst/>
            <a:gdLst/>
            <a:ahLst/>
            <a:cxnLst/>
            <a:rect l="l" t="t" r="r" b="b"/>
            <a:pathLst>
              <a:path w="65324" h="89995" extrusionOk="0">
                <a:moveTo>
                  <a:pt x="32747" y="1229"/>
                </a:moveTo>
                <a:cubicBezTo>
                  <a:pt x="24803" y="1229"/>
                  <a:pt x="15375" y="3494"/>
                  <a:pt x="10497" y="9764"/>
                </a:cubicBezTo>
                <a:cubicBezTo>
                  <a:pt x="-252" y="23580"/>
                  <a:pt x="-1977" y="44524"/>
                  <a:pt x="1962" y="61580"/>
                </a:cubicBezTo>
                <a:cubicBezTo>
                  <a:pt x="3218" y="67017"/>
                  <a:pt x="7161" y="71656"/>
                  <a:pt x="11106" y="75601"/>
                </a:cubicBezTo>
                <a:cubicBezTo>
                  <a:pt x="14871" y="79366"/>
                  <a:pt x="16859" y="85440"/>
                  <a:pt x="21774" y="87488"/>
                </a:cubicBezTo>
                <a:cubicBezTo>
                  <a:pt x="28185" y="90159"/>
                  <a:pt x="35590" y="90310"/>
                  <a:pt x="42501" y="89621"/>
                </a:cubicBezTo>
                <a:cubicBezTo>
                  <a:pt x="50549" y="88818"/>
                  <a:pt x="58762" y="83451"/>
                  <a:pt x="62922" y="76515"/>
                </a:cubicBezTo>
                <a:cubicBezTo>
                  <a:pt x="66131" y="71165"/>
                  <a:pt x="65056" y="64160"/>
                  <a:pt x="65056" y="57922"/>
                </a:cubicBezTo>
                <a:cubicBezTo>
                  <a:pt x="65056" y="43098"/>
                  <a:pt x="61726" y="28099"/>
                  <a:pt x="56217" y="14336"/>
                </a:cubicBezTo>
                <a:cubicBezTo>
                  <a:pt x="52514" y="5084"/>
                  <a:pt x="35826" y="-4604"/>
                  <a:pt x="28785" y="2449"/>
                </a:cubicBezTo>
              </a:path>
            </a:pathLst>
          </a:custGeom>
          <a:noFill/>
          <a:ln w="9525" cap="flat" cmpd="sng">
            <a:solidFill>
              <a:srgbClr val="1FE0E0"/>
            </a:solidFill>
            <a:prstDash val="dash"/>
            <a:round/>
            <a:headEnd type="none" w="med" len="med"/>
            <a:tailEnd type="none" w="med" len="med"/>
          </a:ln>
        </p:spPr>
        <p:txBody>
          <a:bodyPr/>
          <a:lstStyle/>
          <a:p>
            <a:endParaRPr lang="en-US"/>
          </a:p>
        </p:txBody>
      </p:sp>
      <p:sp>
        <p:nvSpPr>
          <p:cNvPr id="890" name="Google Shape;890;p75"/>
          <p:cNvSpPr/>
          <p:nvPr/>
        </p:nvSpPr>
        <p:spPr>
          <a:xfrm>
            <a:off x="5364475" y="990600"/>
            <a:ext cx="2941353" cy="15250"/>
          </a:xfrm>
          <a:custGeom>
            <a:avLst/>
            <a:gdLst/>
            <a:ahLst/>
            <a:cxnLst/>
            <a:rect l="l" t="t" r="r" b="b"/>
            <a:pathLst>
              <a:path w="121006" h="610" extrusionOk="0">
                <a:moveTo>
                  <a:pt x="0" y="610"/>
                </a:moveTo>
                <a:cubicBezTo>
                  <a:pt x="40336" y="610"/>
                  <a:pt x="80670" y="0"/>
                  <a:pt x="121006" y="0"/>
                </a:cubicBezTo>
              </a:path>
            </a:pathLst>
          </a:custGeom>
          <a:noFill/>
          <a:ln w="9525" cap="flat" cmpd="sng">
            <a:solidFill>
              <a:srgbClr val="1FE0E0"/>
            </a:solidFill>
            <a:prstDash val="dash"/>
            <a:round/>
            <a:headEnd type="none" w="med" len="med"/>
            <a:tailEnd type="none" w="med" len="med"/>
          </a:ln>
        </p:spPr>
        <p:txBody>
          <a:bodyPr/>
          <a:lstStyle/>
          <a:p>
            <a:endParaRPr lang="en-US"/>
          </a:p>
        </p:txBody>
      </p:sp>
      <p:sp>
        <p:nvSpPr>
          <p:cNvPr id="891" name="Google Shape;891;p75"/>
          <p:cNvSpPr/>
          <p:nvPr/>
        </p:nvSpPr>
        <p:spPr>
          <a:xfrm>
            <a:off x="6972300" y="1005850"/>
            <a:ext cx="1220975" cy="1508795"/>
          </a:xfrm>
          <a:custGeom>
            <a:avLst/>
            <a:gdLst/>
            <a:ahLst/>
            <a:cxnLst/>
            <a:rect l="l" t="t" r="r" b="b"/>
            <a:pathLst>
              <a:path w="48839" h="55778" extrusionOk="0">
                <a:moveTo>
                  <a:pt x="0" y="0"/>
                </a:moveTo>
                <a:cubicBezTo>
                  <a:pt x="14496" y="6688"/>
                  <a:pt x="25137" y="20043"/>
                  <a:pt x="35357" y="32308"/>
                </a:cubicBezTo>
                <a:cubicBezTo>
                  <a:pt x="39608" y="37410"/>
                  <a:pt x="42779" y="43463"/>
                  <a:pt x="45110" y="49682"/>
                </a:cubicBezTo>
                <a:cubicBezTo>
                  <a:pt x="45878" y="51731"/>
                  <a:pt x="45360" y="55778"/>
                  <a:pt x="47549" y="55778"/>
                </a:cubicBezTo>
                <a:cubicBezTo>
                  <a:pt x="49787" y="55778"/>
                  <a:pt x="45616" y="49072"/>
                  <a:pt x="47854" y="49072"/>
                </a:cubicBezTo>
                <a:cubicBezTo>
                  <a:pt x="48404" y="49072"/>
                  <a:pt x="48289" y="49466"/>
                  <a:pt x="48463" y="49987"/>
                </a:cubicBezTo>
                <a:cubicBezTo>
                  <a:pt x="48986" y="51556"/>
                  <a:pt x="48925" y="53947"/>
                  <a:pt x="47549" y="54864"/>
                </a:cubicBezTo>
                <a:cubicBezTo>
                  <a:pt x="45916" y="55952"/>
                  <a:pt x="42062" y="54692"/>
                  <a:pt x="42062" y="52730"/>
                </a:cubicBezTo>
                <a:cubicBezTo>
                  <a:pt x="42062" y="50953"/>
                  <a:pt x="44857" y="55473"/>
                  <a:pt x="46634" y="55473"/>
                </a:cubicBezTo>
              </a:path>
            </a:pathLst>
          </a:custGeom>
          <a:noFill/>
          <a:ln w="9525" cap="flat" cmpd="sng">
            <a:solidFill>
              <a:srgbClr val="1FE0E0"/>
            </a:solidFill>
            <a:prstDash val="dash"/>
            <a:round/>
            <a:headEnd type="none" w="med" len="med"/>
            <a:tailEnd type="none" w="med" len="med"/>
          </a:ln>
        </p:spPr>
        <p:txBody>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76"/>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897" name="Google Shape;897;p76"/>
          <p:cNvSpPr txBox="1">
            <a:spLocks noGrp="1"/>
          </p:cNvSpPr>
          <p:nvPr>
            <p:ph type="body" idx="1"/>
          </p:nvPr>
        </p:nvSpPr>
        <p:spPr>
          <a:xfrm>
            <a:off x="0" y="534000"/>
            <a:ext cx="9144000" cy="4281900"/>
          </a:xfrm>
          <a:prstGeom prst="rect">
            <a:avLst/>
          </a:prstGeom>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b="1"/>
              <a:t>During Inference</a:t>
            </a:r>
            <a:r>
              <a:rPr lang="en"/>
              <a:t>, after generating three key elements for each detection: a bounding box, a segmentation mask, and a cross-object mask,</a:t>
            </a:r>
            <a:endParaRPr/>
          </a:p>
          <a:p>
            <a:pPr marL="457200" lvl="0" indent="0" algn="l" rtl="0">
              <a:spcBef>
                <a:spcPts val="1200"/>
              </a:spcBef>
              <a:spcAft>
                <a:spcPts val="0"/>
              </a:spcAft>
              <a:buNone/>
            </a:pPr>
            <a:r>
              <a:rPr lang="en"/>
              <a:t>To determine if a rider and motorcycle belong together, we compute an </a:t>
            </a:r>
            <a:r>
              <a:rPr lang="en" b="1"/>
              <a:t>association score</a:t>
            </a:r>
            <a:r>
              <a:rPr lang="en"/>
              <a:t> using two key measurements: </a:t>
            </a:r>
            <a:endParaRPr/>
          </a:p>
          <a:p>
            <a:pPr marL="914400" lvl="0" indent="-342900" algn="l" rtl="0">
              <a:spcBef>
                <a:spcPts val="1200"/>
              </a:spcBef>
              <a:spcAft>
                <a:spcPts val="0"/>
              </a:spcAft>
              <a:buSzPts val="1800"/>
              <a:buAutoNum type="arabicPeriod"/>
            </a:pPr>
            <a:r>
              <a:rPr lang="en"/>
              <a:t>First, we check how well the rider's prediction of where its motorcycle should be matches the actual motorcycle's mask</a:t>
            </a:r>
            <a:endParaRPr/>
          </a:p>
          <a:p>
            <a:pPr marL="914400" lvl="0" indent="-342900" algn="l" rtl="0">
              <a:spcBef>
                <a:spcPts val="0"/>
              </a:spcBef>
              <a:spcAft>
                <a:spcPts val="0"/>
              </a:spcAft>
              <a:buSzPts val="1800"/>
              <a:buAutoNum type="arabicPeriod"/>
            </a:pPr>
            <a:r>
              <a:rPr lang="en"/>
              <a:t>Second, we verify how well the motorcycle's prediction of where its rider should be matches the actual rider's mask</a:t>
            </a:r>
            <a:endParaRPr/>
          </a:p>
          <a:p>
            <a:pPr marL="914400" lvl="0" indent="-342900" algn="l" rtl="0">
              <a:spcBef>
                <a:spcPts val="0"/>
              </a:spcBef>
              <a:spcAft>
                <a:spcPts val="0"/>
              </a:spcAft>
              <a:buSzPts val="1800"/>
              <a:buAutoNum type="arabicPeriod"/>
            </a:pPr>
            <a:r>
              <a:rPr lang="en"/>
              <a:t>The average of these two measurements gives us our final association score</a:t>
            </a:r>
            <a:endParaRPr/>
          </a:p>
          <a:p>
            <a:pPr marL="0" lvl="0" indent="0" algn="l" rtl="0">
              <a:spcBef>
                <a:spcPts val="1200"/>
              </a:spcBef>
              <a:spcAft>
                <a:spcPts val="1000"/>
              </a:spcAft>
              <a:buClr>
                <a:schemeClr val="dk1"/>
              </a:buClr>
              <a:buSzPts val="1100"/>
              <a:buFont typeface="Arial"/>
              <a:buNone/>
            </a:pPr>
            <a:r>
              <a:rPr lang="en">
                <a:solidFill>
                  <a:srgbClr val="B45F06"/>
                </a:solidFill>
              </a:rPr>
              <a:t>Let’s break it down!</a:t>
            </a:r>
            <a:endParaRPr/>
          </a:p>
        </p:txBody>
      </p:sp>
      <p:pic>
        <p:nvPicPr>
          <p:cNvPr id="898" name="Google Shape;898;p76"/>
          <p:cNvPicPr preferRelativeResize="0"/>
          <p:nvPr/>
        </p:nvPicPr>
        <p:blipFill>
          <a:blip r:embed="rId3">
            <a:alphaModFix/>
          </a:blip>
          <a:stretch>
            <a:fillRect/>
          </a:stretch>
        </p:blipFill>
        <p:spPr>
          <a:xfrm>
            <a:off x="4914890" y="4001775"/>
            <a:ext cx="3137725" cy="1118525"/>
          </a:xfrm>
          <a:prstGeom prst="rect">
            <a:avLst/>
          </a:prstGeom>
          <a:noFill/>
          <a:ln>
            <a:noFill/>
          </a:ln>
        </p:spPr>
      </p:pic>
      <p:pic>
        <p:nvPicPr>
          <p:cNvPr id="899" name="Google Shape;899;p76"/>
          <p:cNvPicPr preferRelativeResize="0"/>
          <p:nvPr/>
        </p:nvPicPr>
        <p:blipFill rotWithShape="1">
          <a:blip r:embed="rId4">
            <a:alphaModFix/>
          </a:blip>
          <a:srcRect l="38480"/>
          <a:stretch/>
        </p:blipFill>
        <p:spPr>
          <a:xfrm>
            <a:off x="8372675" y="4051487"/>
            <a:ext cx="689285" cy="982700"/>
          </a:xfrm>
          <a:prstGeom prst="rect">
            <a:avLst/>
          </a:prstGeom>
          <a:noFill/>
          <a:ln>
            <a:noFill/>
          </a:ln>
        </p:spPr>
      </p:pic>
      <p:pic>
        <p:nvPicPr>
          <p:cNvPr id="900" name="Google Shape;900;p76"/>
          <p:cNvPicPr preferRelativeResize="0"/>
          <p:nvPr/>
        </p:nvPicPr>
        <p:blipFill>
          <a:blip r:embed="rId5">
            <a:alphaModFix/>
          </a:blip>
          <a:stretch>
            <a:fillRect/>
          </a:stretch>
        </p:blipFill>
        <p:spPr>
          <a:xfrm>
            <a:off x="8084565" y="4490400"/>
            <a:ext cx="292038" cy="104875"/>
          </a:xfrm>
          <a:prstGeom prst="rect">
            <a:avLst/>
          </a:prstGeom>
          <a:noFill/>
          <a:ln>
            <a:noFill/>
          </a:ln>
        </p:spPr>
      </p:pic>
      <p:sp>
        <p:nvSpPr>
          <p:cNvPr id="901" name="Google Shape;901;p76"/>
          <p:cNvSpPr/>
          <p:nvPr/>
        </p:nvSpPr>
        <p:spPr>
          <a:xfrm>
            <a:off x="968300" y="2199930"/>
            <a:ext cx="8093700" cy="5727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2" name="Google Shape;902;p76"/>
          <p:cNvSpPr/>
          <p:nvPr/>
        </p:nvSpPr>
        <p:spPr>
          <a:xfrm>
            <a:off x="968325" y="2833590"/>
            <a:ext cx="8061300" cy="572700"/>
          </a:xfrm>
          <a:prstGeom prst="rect">
            <a:avLst/>
          </a:prstGeom>
          <a:solidFill>
            <a:srgbClr val="4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3" name="Google Shape;903;p76"/>
          <p:cNvSpPr/>
          <p:nvPr/>
        </p:nvSpPr>
        <p:spPr>
          <a:xfrm>
            <a:off x="968300" y="3467275"/>
            <a:ext cx="8061300" cy="274200"/>
          </a:xfrm>
          <a:prstGeom prst="rect">
            <a:avLst/>
          </a:prstGeom>
          <a:solidFill>
            <a:srgbClr val="C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7"/>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909" name="Google Shape;909;p77"/>
          <p:cNvSpPr txBox="1">
            <a:spLocks noGrp="1"/>
          </p:cNvSpPr>
          <p:nvPr>
            <p:ph type="body" idx="1"/>
          </p:nvPr>
        </p:nvSpPr>
        <p:spPr>
          <a:xfrm>
            <a:off x="0" y="610200"/>
            <a:ext cx="9144000" cy="42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For all riders</a:t>
            </a:r>
            <a:r>
              <a:rPr lang="en"/>
              <a:t>:</a:t>
            </a:r>
            <a:endParaRPr/>
          </a:p>
          <a:p>
            <a:pPr marL="457200" lvl="0" indent="-342900" algn="l" rtl="0">
              <a:spcBef>
                <a:spcPts val="1000"/>
              </a:spcBef>
              <a:spcAft>
                <a:spcPts val="0"/>
              </a:spcAft>
              <a:buSzPts val="1800"/>
              <a:buChar char="●"/>
            </a:pPr>
            <a:r>
              <a:rPr lang="en"/>
              <a:t>Let the resulting set of bounding boxes, segmentation masks, and cross-object segmentation masks, are expressed as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1</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1</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1</a:t>
            </a:r>
            <a:r>
              <a:rPr lang="en">
                <a:solidFill>
                  <a:schemeClr val="dk1"/>
                </a:solidFill>
              </a:rPr>
              <a:t>), ... ,(</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N</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N</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N</a:t>
            </a:r>
            <a:r>
              <a:rPr lang="en">
                <a:solidFill>
                  <a:schemeClr val="dk1"/>
                </a:solidFill>
              </a:rPr>
              <a:t>)] </a:t>
            </a:r>
            <a:endParaRPr>
              <a:solidFill>
                <a:schemeClr val="dk1"/>
              </a:solidFill>
            </a:endParaRPr>
          </a:p>
          <a:p>
            <a:pPr marL="0" lvl="0" indent="0" algn="l" rtl="0">
              <a:spcBef>
                <a:spcPts val="1000"/>
              </a:spcBef>
              <a:spcAft>
                <a:spcPts val="0"/>
              </a:spcAft>
              <a:buNone/>
            </a:pPr>
            <a:r>
              <a:rPr lang="en" b="1"/>
              <a:t>Similarly for all motorcycles</a:t>
            </a:r>
            <a:r>
              <a:rPr lang="en"/>
              <a:t>:</a:t>
            </a:r>
            <a:endParaRPr/>
          </a:p>
          <a:p>
            <a:pPr marL="457200" lvl="0" indent="-342900" algn="l" rtl="0">
              <a:spcBef>
                <a:spcPts val="1000"/>
              </a:spcBef>
              <a:spcAft>
                <a:spcPts val="0"/>
              </a:spcAft>
              <a:buSzPts val="1800"/>
              <a:buChar char="●"/>
            </a:pP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1</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1</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1</a:t>
            </a:r>
            <a:r>
              <a:rPr lang="en">
                <a:solidFill>
                  <a:schemeClr val="dk1"/>
                </a:solidFill>
              </a:rPr>
              <a:t>), ... ,(</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N</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N</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N</a:t>
            </a:r>
            <a:r>
              <a:rPr lang="en">
                <a:solidFill>
                  <a:schemeClr val="dk1"/>
                </a:solidFill>
              </a:rPr>
              <a:t>)]</a:t>
            </a:r>
            <a:endParaRPr/>
          </a:p>
        </p:txBody>
      </p:sp>
      <p:pic>
        <p:nvPicPr>
          <p:cNvPr id="910" name="Google Shape;910;p77"/>
          <p:cNvPicPr preferRelativeResize="0"/>
          <p:nvPr/>
        </p:nvPicPr>
        <p:blipFill>
          <a:blip r:embed="rId3">
            <a:alphaModFix/>
          </a:blip>
          <a:stretch>
            <a:fillRect/>
          </a:stretch>
        </p:blipFill>
        <p:spPr>
          <a:xfrm>
            <a:off x="68557" y="3265150"/>
            <a:ext cx="5212125" cy="1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78"/>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916" name="Google Shape;916;p78"/>
          <p:cNvSpPr txBox="1">
            <a:spLocks noGrp="1"/>
          </p:cNvSpPr>
          <p:nvPr>
            <p:ph type="body" idx="1"/>
          </p:nvPr>
        </p:nvSpPr>
        <p:spPr>
          <a:xfrm>
            <a:off x="0" y="610200"/>
            <a:ext cx="9144000" cy="28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Association score</a:t>
            </a:r>
            <a:r>
              <a:rPr lang="en"/>
              <a:t>:</a:t>
            </a:r>
            <a:endParaRPr>
              <a:solidFill>
                <a:schemeClr val="dk1"/>
              </a:solidFill>
            </a:endParaRPr>
          </a:p>
          <a:p>
            <a:pPr marL="457200" lvl="0" indent="-342900" algn="l" rtl="0">
              <a:spcBef>
                <a:spcPts val="1000"/>
              </a:spcBef>
              <a:spcAft>
                <a:spcPts val="0"/>
              </a:spcAft>
              <a:buSzPts val="1800"/>
              <a:buChar char="●"/>
            </a:pPr>
            <a:r>
              <a:rPr lang="en"/>
              <a:t>Compute the association score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k,l</a:t>
            </a:r>
            <a:r>
              <a:rPr lang="en"/>
              <a:t> between the </a:t>
            </a:r>
            <a:r>
              <a:rPr lang="en" b="1" i="1">
                <a:solidFill>
                  <a:schemeClr val="dk1"/>
                </a:solidFill>
                <a:latin typeface="Merriweather"/>
                <a:ea typeface="Merriweather"/>
                <a:cs typeface="Merriweather"/>
                <a:sym typeface="Merriweather"/>
              </a:rPr>
              <a:t>k-th</a:t>
            </a:r>
            <a:r>
              <a:rPr lang="en"/>
              <a:t> rider and </a:t>
            </a:r>
            <a:r>
              <a:rPr lang="en" b="1" i="1">
                <a:solidFill>
                  <a:schemeClr val="dk1"/>
                </a:solidFill>
                <a:latin typeface="Merriweather"/>
                <a:ea typeface="Merriweather"/>
                <a:cs typeface="Merriweather"/>
                <a:sym typeface="Merriweather"/>
              </a:rPr>
              <a:t>l-th </a:t>
            </a:r>
            <a:r>
              <a:rPr lang="en"/>
              <a:t>motorcycle:</a:t>
            </a:r>
            <a:endParaRPr/>
          </a:p>
          <a:p>
            <a:pPr marL="457200" lvl="0" indent="-342900" algn="l" rtl="0">
              <a:spcBef>
                <a:spcPts val="1000"/>
              </a:spcBef>
              <a:spcAft>
                <a:spcPts val="0"/>
              </a:spcAft>
              <a:buSzPts val="1800"/>
              <a:buChar char="●"/>
            </a:pP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k,l </a:t>
            </a:r>
            <a:r>
              <a:rPr lang="en" b="1" i="1">
                <a:solidFill>
                  <a:schemeClr val="dk1"/>
                </a:solidFill>
                <a:latin typeface="Merriweather"/>
                <a:ea typeface="Merriweather"/>
                <a:cs typeface="Merriweather"/>
                <a:sym typeface="Merriweather"/>
              </a:rPr>
              <a:t>= ½ </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a:solidFill>
                  <a:schemeClr val="dk1"/>
                </a:solidFill>
              </a:rPr>
              <a:t>)  </a:t>
            </a:r>
            <a:r>
              <a:rPr lang="en" i="1">
                <a:solidFill>
                  <a:schemeClr val="dk1"/>
                </a:solidFill>
              </a:rPr>
              <a:t>+</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b="1" i="1">
                <a:solidFill>
                  <a:schemeClr val="dk1"/>
                </a:solidFill>
                <a:latin typeface="Merriweather"/>
                <a:ea typeface="Merriweather"/>
                <a:cs typeface="Merriweather"/>
                <a:sym typeface="Merriweather"/>
              </a:rPr>
              <a:t>   mask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a:t>
            </a:r>
            <a:endParaRPr>
              <a:solidFill>
                <a:schemeClr val="dk1"/>
              </a:solidFill>
            </a:endParaRPr>
          </a:p>
          <a:p>
            <a:pPr marL="0" lvl="0" indent="0" algn="l" rtl="0">
              <a:spcBef>
                <a:spcPts val="1200"/>
              </a:spcBef>
              <a:spcAft>
                <a:spcPts val="0"/>
              </a:spcAft>
              <a:buNone/>
            </a:pPr>
            <a:endParaRPr b="1"/>
          </a:p>
          <a:p>
            <a:pPr marL="0" lvl="0" indent="0" algn="l" rtl="0">
              <a:spcBef>
                <a:spcPts val="1200"/>
              </a:spcBef>
              <a:spcAft>
                <a:spcPts val="1200"/>
              </a:spcAft>
              <a:buNone/>
            </a:pPr>
            <a:r>
              <a:rPr lang="en" b="1"/>
              <a:t>Interpretation</a:t>
            </a:r>
            <a:r>
              <a:rPr lang="en"/>
              <a:t>: How well the rider's prediction of where its motorcycle should be matches the actual motorcycle's mask.</a:t>
            </a:r>
            <a:endParaRPr/>
          </a:p>
        </p:txBody>
      </p:sp>
      <p:pic>
        <p:nvPicPr>
          <p:cNvPr id="917" name="Google Shape;917;p78"/>
          <p:cNvPicPr preferRelativeResize="0"/>
          <p:nvPr/>
        </p:nvPicPr>
        <p:blipFill>
          <a:blip r:embed="rId3">
            <a:alphaModFix/>
          </a:blip>
          <a:stretch>
            <a:fillRect/>
          </a:stretch>
        </p:blipFill>
        <p:spPr>
          <a:xfrm>
            <a:off x="68557" y="3265150"/>
            <a:ext cx="5212125" cy="1858000"/>
          </a:xfrm>
          <a:prstGeom prst="rect">
            <a:avLst/>
          </a:prstGeom>
          <a:noFill/>
          <a:ln>
            <a:noFill/>
          </a:ln>
        </p:spPr>
      </p:pic>
      <p:sp>
        <p:nvSpPr>
          <p:cNvPr id="918" name="Google Shape;918;p78"/>
          <p:cNvSpPr/>
          <p:nvPr/>
        </p:nvSpPr>
        <p:spPr>
          <a:xfrm>
            <a:off x="4441878" y="173523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9" name="Google Shape;919;p78"/>
          <p:cNvSpPr/>
          <p:nvPr/>
        </p:nvSpPr>
        <p:spPr>
          <a:xfrm>
            <a:off x="1425500" y="1539245"/>
            <a:ext cx="1408200" cy="4023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0" name="Google Shape;920;p78"/>
          <p:cNvSpPr/>
          <p:nvPr/>
        </p:nvSpPr>
        <p:spPr>
          <a:xfrm>
            <a:off x="4190998" y="4191000"/>
            <a:ext cx="1112400" cy="932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1" name="Google Shape;921;p78"/>
          <p:cNvSpPr txBox="1"/>
          <p:nvPr/>
        </p:nvSpPr>
        <p:spPr>
          <a:xfrm>
            <a:off x="5539750" y="3265150"/>
            <a:ext cx="20727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3000" b="1" i="1">
                <a:solidFill>
                  <a:schemeClr val="dk1"/>
                </a:solidFill>
                <a:latin typeface="Merriweather"/>
                <a:ea typeface="Merriweather"/>
                <a:cs typeface="Merriweather"/>
                <a:sym typeface="Merriweather"/>
              </a:rPr>
              <a:t>IOU </a:t>
            </a:r>
            <a:r>
              <a:rPr lang="en" sz="3000">
                <a:solidFill>
                  <a:schemeClr val="dk1"/>
                </a:solidFill>
              </a:rPr>
              <a:t>(   ,   )</a:t>
            </a:r>
            <a:endParaRPr sz="3000">
              <a:solidFill>
                <a:schemeClr val="dk2"/>
              </a:solidFill>
            </a:endParaRPr>
          </a:p>
        </p:txBody>
      </p:sp>
      <p:pic>
        <p:nvPicPr>
          <p:cNvPr id="922" name="Google Shape;922;p78"/>
          <p:cNvPicPr preferRelativeResize="0"/>
          <p:nvPr/>
        </p:nvPicPr>
        <p:blipFill rotWithShape="1">
          <a:blip r:embed="rId4">
            <a:alphaModFix/>
          </a:blip>
          <a:srcRect l="21685" t="26675"/>
          <a:stretch/>
        </p:blipFill>
        <p:spPr>
          <a:xfrm>
            <a:off x="6499861" y="3417730"/>
            <a:ext cx="301752" cy="392278"/>
          </a:xfrm>
          <a:prstGeom prst="rect">
            <a:avLst/>
          </a:prstGeom>
          <a:noFill/>
          <a:ln>
            <a:noFill/>
          </a:ln>
        </p:spPr>
      </p:pic>
      <p:pic>
        <p:nvPicPr>
          <p:cNvPr id="923" name="Google Shape;923;p78"/>
          <p:cNvPicPr preferRelativeResize="0"/>
          <p:nvPr/>
        </p:nvPicPr>
        <p:blipFill rotWithShape="1">
          <a:blip r:embed="rId4">
            <a:alphaModFix/>
          </a:blip>
          <a:srcRect l="21685" t="26675"/>
          <a:stretch/>
        </p:blipFill>
        <p:spPr>
          <a:xfrm>
            <a:off x="6979926" y="3417730"/>
            <a:ext cx="301752" cy="392278"/>
          </a:xfrm>
          <a:prstGeom prst="rect">
            <a:avLst/>
          </a:prstGeom>
          <a:noFill/>
          <a:ln>
            <a:noFill/>
          </a:ln>
        </p:spPr>
      </p:pic>
      <p:sp>
        <p:nvSpPr>
          <p:cNvPr id="924" name="Google Shape;924;p78"/>
          <p:cNvSpPr/>
          <p:nvPr/>
        </p:nvSpPr>
        <p:spPr>
          <a:xfrm>
            <a:off x="5173974" y="3800425"/>
            <a:ext cx="1523947" cy="392375"/>
          </a:xfrm>
          <a:custGeom>
            <a:avLst/>
            <a:gdLst/>
            <a:ahLst/>
            <a:cxnLst/>
            <a:rect l="l" t="t" r="r" b="b"/>
            <a:pathLst>
              <a:path w="69539" h="15695" extrusionOk="0">
                <a:moveTo>
                  <a:pt x="0" y="9222"/>
                </a:moveTo>
                <a:cubicBezTo>
                  <a:pt x="15759" y="14481"/>
                  <a:pt x="33922" y="18442"/>
                  <a:pt x="49682" y="13185"/>
                </a:cubicBezTo>
                <a:cubicBezTo>
                  <a:pt x="55600" y="11211"/>
                  <a:pt x="61940" y="8608"/>
                  <a:pt x="65837" y="3736"/>
                </a:cubicBezTo>
                <a:cubicBezTo>
                  <a:pt x="66612" y="2768"/>
                  <a:pt x="68658" y="1720"/>
                  <a:pt x="67970" y="688"/>
                </a:cubicBezTo>
                <a:cubicBezTo>
                  <a:pt x="66757" y="-1133"/>
                  <a:pt x="63923" y="2358"/>
                  <a:pt x="61874" y="3126"/>
                </a:cubicBezTo>
                <a:cubicBezTo>
                  <a:pt x="61319" y="3334"/>
                  <a:pt x="59775" y="4185"/>
                  <a:pt x="60350" y="4041"/>
                </a:cubicBezTo>
                <a:cubicBezTo>
                  <a:pt x="63262" y="3312"/>
                  <a:pt x="66082" y="-1282"/>
                  <a:pt x="68580" y="383"/>
                </a:cubicBezTo>
                <a:cubicBezTo>
                  <a:pt x="70953" y="1965"/>
                  <a:pt x="67970" y="6066"/>
                  <a:pt x="67970" y="8918"/>
                </a:cubicBezTo>
              </a:path>
            </a:pathLst>
          </a:custGeom>
          <a:noFill/>
          <a:ln w="9525" cap="flat" cmpd="sng">
            <a:solidFill>
              <a:srgbClr val="1FE0E0"/>
            </a:solidFill>
            <a:prstDash val="dash"/>
            <a:round/>
            <a:headEnd type="none" w="med" len="med"/>
            <a:tailEnd type="none" w="med" len="med"/>
          </a:ln>
        </p:spPr>
        <p:txBody>
          <a:bodyPr/>
          <a:lstStyle/>
          <a:p>
            <a:endParaRPr lang="en-US"/>
          </a:p>
        </p:txBody>
      </p:sp>
      <p:sp>
        <p:nvSpPr>
          <p:cNvPr id="925" name="Google Shape;925;p78"/>
          <p:cNvSpPr/>
          <p:nvPr/>
        </p:nvSpPr>
        <p:spPr>
          <a:xfrm>
            <a:off x="4145275" y="3817375"/>
            <a:ext cx="3017586" cy="1104000"/>
          </a:xfrm>
          <a:custGeom>
            <a:avLst/>
            <a:gdLst/>
            <a:ahLst/>
            <a:cxnLst/>
            <a:rect l="l" t="t" r="r" b="b"/>
            <a:pathLst>
              <a:path w="125877" h="44160" extrusionOk="0">
                <a:moveTo>
                  <a:pt x="0" y="43596"/>
                </a:moveTo>
                <a:cubicBezTo>
                  <a:pt x="31320" y="43596"/>
                  <a:pt x="64663" y="47110"/>
                  <a:pt x="93573" y="35062"/>
                </a:cubicBezTo>
                <a:cubicBezTo>
                  <a:pt x="107369" y="29313"/>
                  <a:pt x="117973" y="16118"/>
                  <a:pt x="124663" y="2753"/>
                </a:cubicBezTo>
                <a:cubicBezTo>
                  <a:pt x="125448" y="1185"/>
                  <a:pt x="118241" y="4908"/>
                  <a:pt x="119481" y="3667"/>
                </a:cubicBezTo>
                <a:cubicBezTo>
                  <a:pt x="120258" y="2889"/>
                  <a:pt x="120383" y="3038"/>
                  <a:pt x="121310" y="2448"/>
                </a:cubicBezTo>
                <a:cubicBezTo>
                  <a:pt x="122576" y="1643"/>
                  <a:pt x="124212" y="-746"/>
                  <a:pt x="125272" y="315"/>
                </a:cubicBezTo>
                <a:cubicBezTo>
                  <a:pt x="126564" y="1609"/>
                  <a:pt x="125272" y="3972"/>
                  <a:pt x="125272" y="5801"/>
                </a:cubicBezTo>
              </a:path>
            </a:pathLst>
          </a:custGeom>
          <a:noFill/>
          <a:ln w="9525" cap="flat" cmpd="sng">
            <a:solidFill>
              <a:srgbClr val="1FE0E0"/>
            </a:solidFill>
            <a:prstDash val="dash"/>
            <a:round/>
            <a:headEnd type="none" w="med" len="med"/>
            <a:tailEnd type="none" w="med" len="med"/>
          </a:ln>
        </p:spPr>
        <p:txBody>
          <a:bodyPr/>
          <a:lstStyle/>
          <a:p>
            <a:endParaRPr lang="en-US"/>
          </a:p>
        </p:txBody>
      </p:sp>
      <p:sp>
        <p:nvSpPr>
          <p:cNvPr id="926" name="Google Shape;926;p78"/>
          <p:cNvSpPr txBox="1"/>
          <p:nvPr/>
        </p:nvSpPr>
        <p:spPr>
          <a:xfrm>
            <a:off x="7688600" y="3303425"/>
            <a:ext cx="1440000" cy="1847100"/>
          </a:xfrm>
          <a:prstGeom prst="rect">
            <a:avLst/>
          </a:prstGeom>
          <a:solidFill>
            <a:srgbClr val="1FE0E0">
              <a:alpha val="20000"/>
            </a:srgbClr>
          </a:solid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a:solidFill>
                  <a:schemeClr val="dk2"/>
                </a:solidFill>
              </a:rPr>
              <a:t>IoU between rider's cross-object mask and motorcycle's mask</a:t>
            </a:r>
            <a:endParaRPr sz="1600">
              <a:solidFill>
                <a:schemeClr val="dk2"/>
              </a:solidFill>
            </a:endParaRPr>
          </a:p>
        </p:txBody>
      </p:sp>
      <p:sp>
        <p:nvSpPr>
          <p:cNvPr id="927" name="Google Shape;927;p78"/>
          <p:cNvSpPr/>
          <p:nvPr/>
        </p:nvSpPr>
        <p:spPr>
          <a:xfrm>
            <a:off x="5586965" y="3379630"/>
            <a:ext cx="1814700" cy="4437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79"/>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933" name="Google Shape;933;p79"/>
          <p:cNvSpPr txBox="1">
            <a:spLocks noGrp="1"/>
          </p:cNvSpPr>
          <p:nvPr>
            <p:ph type="body" idx="1"/>
          </p:nvPr>
        </p:nvSpPr>
        <p:spPr>
          <a:xfrm>
            <a:off x="0" y="610200"/>
            <a:ext cx="9144000" cy="28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Association score</a:t>
            </a:r>
            <a:r>
              <a:rPr lang="en"/>
              <a:t>:</a:t>
            </a:r>
            <a:endParaRPr>
              <a:solidFill>
                <a:schemeClr val="dk1"/>
              </a:solidFill>
            </a:endParaRPr>
          </a:p>
          <a:p>
            <a:pPr marL="457200" lvl="0" indent="-342900" algn="l" rtl="0">
              <a:spcBef>
                <a:spcPts val="1000"/>
              </a:spcBef>
              <a:spcAft>
                <a:spcPts val="0"/>
              </a:spcAft>
              <a:buSzPts val="1800"/>
              <a:buChar char="●"/>
            </a:pP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k,l </a:t>
            </a:r>
            <a:r>
              <a:rPr lang="en" b="1" i="1">
                <a:solidFill>
                  <a:schemeClr val="dk1"/>
                </a:solidFill>
                <a:latin typeface="Merriweather"/>
                <a:ea typeface="Merriweather"/>
                <a:cs typeface="Merriweather"/>
                <a:sym typeface="Merriweather"/>
              </a:rPr>
              <a:t>= ½ </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a:solidFill>
                  <a:schemeClr val="dk1"/>
                </a:solidFill>
              </a:rPr>
              <a:t>)  </a:t>
            </a:r>
            <a:r>
              <a:rPr lang="en" i="1">
                <a:solidFill>
                  <a:schemeClr val="dk1"/>
                </a:solidFill>
              </a:rPr>
              <a:t>+</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b="1" i="1">
                <a:solidFill>
                  <a:schemeClr val="dk1"/>
                </a:solidFill>
                <a:latin typeface="Merriweather"/>
                <a:ea typeface="Merriweather"/>
                <a:cs typeface="Merriweather"/>
                <a:sym typeface="Merriweather"/>
              </a:rPr>
              <a:t>   mask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a:t>
            </a:r>
            <a:endParaRPr/>
          </a:p>
          <a:p>
            <a:pPr marL="0" lvl="0" indent="0" algn="l" rtl="0">
              <a:spcBef>
                <a:spcPts val="1200"/>
              </a:spcBef>
              <a:spcAft>
                <a:spcPts val="0"/>
              </a:spcAft>
              <a:buNone/>
            </a:pPr>
            <a:r>
              <a:rPr lang="en" b="1"/>
              <a:t>Interpretation</a:t>
            </a:r>
            <a:r>
              <a:rPr lang="en"/>
              <a:t>: How well the motorcycle's prediction of where its rider should be matches the actual rider's mask</a:t>
            </a:r>
            <a:endParaRPr/>
          </a:p>
          <a:p>
            <a:pPr marL="0" lvl="0" indent="0" algn="l" rtl="0">
              <a:spcBef>
                <a:spcPts val="1200"/>
              </a:spcBef>
              <a:spcAft>
                <a:spcPts val="0"/>
              </a:spcAft>
              <a:buClr>
                <a:schemeClr val="dk1"/>
              </a:buClr>
              <a:buSzPts val="1100"/>
              <a:buFont typeface="Arial"/>
              <a:buNone/>
            </a:pPr>
            <a:r>
              <a:rPr lang="en"/>
              <a:t>where </a:t>
            </a:r>
            <a:r>
              <a:rPr lang="en" b="1" i="1">
                <a:solidFill>
                  <a:schemeClr val="dk1"/>
                </a:solidFill>
                <a:latin typeface="Merriweather"/>
                <a:ea typeface="Merriweather"/>
                <a:cs typeface="Merriweather"/>
                <a:sym typeface="Merriweather"/>
              </a:rPr>
              <a:t>mask(B)</a:t>
            </a:r>
            <a:r>
              <a:rPr lang="en"/>
              <a:t> is a function that takes in a bounding box and returns a binary mask with values inside the box set to 1 and outside set to 0</a:t>
            </a:r>
            <a:endParaRPr>
              <a:solidFill>
                <a:schemeClr val="dk1"/>
              </a:solidFill>
            </a:endParaRPr>
          </a:p>
          <a:p>
            <a:pPr marL="0" lvl="0" indent="0" algn="l" rtl="0">
              <a:spcBef>
                <a:spcPts val="1200"/>
              </a:spcBef>
              <a:spcAft>
                <a:spcPts val="1200"/>
              </a:spcAft>
              <a:buNone/>
            </a:pPr>
            <a:endParaRPr/>
          </a:p>
        </p:txBody>
      </p:sp>
      <p:pic>
        <p:nvPicPr>
          <p:cNvPr id="934" name="Google Shape;934;p79"/>
          <p:cNvPicPr preferRelativeResize="0"/>
          <p:nvPr/>
        </p:nvPicPr>
        <p:blipFill>
          <a:blip r:embed="rId3">
            <a:alphaModFix/>
          </a:blip>
          <a:stretch>
            <a:fillRect/>
          </a:stretch>
        </p:blipFill>
        <p:spPr>
          <a:xfrm>
            <a:off x="68557" y="3265150"/>
            <a:ext cx="5212125" cy="1858000"/>
          </a:xfrm>
          <a:prstGeom prst="rect">
            <a:avLst/>
          </a:prstGeom>
          <a:noFill/>
          <a:ln>
            <a:noFill/>
          </a:ln>
        </p:spPr>
      </p:pic>
      <p:sp>
        <p:nvSpPr>
          <p:cNvPr id="935" name="Google Shape;935;p79"/>
          <p:cNvSpPr/>
          <p:nvPr/>
        </p:nvSpPr>
        <p:spPr>
          <a:xfrm>
            <a:off x="4441878" y="127803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36" name="Google Shape;936;p79"/>
          <p:cNvSpPr txBox="1"/>
          <p:nvPr/>
        </p:nvSpPr>
        <p:spPr>
          <a:xfrm>
            <a:off x="5181600" y="3265150"/>
            <a:ext cx="35811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000"/>
              </a:spcAft>
              <a:buNone/>
            </a:pPr>
            <a:r>
              <a:rPr lang="en" sz="3000" b="1" i="1">
                <a:solidFill>
                  <a:schemeClr val="dk1"/>
                </a:solidFill>
                <a:latin typeface="Merriweather"/>
                <a:ea typeface="Merriweather"/>
                <a:cs typeface="Merriweather"/>
                <a:sym typeface="Merriweather"/>
              </a:rPr>
              <a:t>IOU</a:t>
            </a:r>
            <a:r>
              <a:rPr lang="en" sz="3000">
                <a:solidFill>
                  <a:schemeClr val="dk1"/>
                </a:solidFill>
                <a:latin typeface="Merriweather"/>
                <a:ea typeface="Merriweather"/>
                <a:cs typeface="Merriweather"/>
                <a:sym typeface="Merriweather"/>
              </a:rPr>
              <a:t>(  ,     </a:t>
            </a:r>
            <a:r>
              <a:rPr lang="en" sz="3000" b="1" i="1">
                <a:solidFill>
                  <a:schemeClr val="dk1"/>
                </a:solidFill>
                <a:latin typeface="Merriweather"/>
                <a:ea typeface="Merriweather"/>
                <a:cs typeface="Merriweather"/>
                <a:sym typeface="Merriweather"/>
              </a:rPr>
              <a:t>mask </a:t>
            </a:r>
            <a:r>
              <a:rPr lang="en" sz="3000">
                <a:solidFill>
                  <a:schemeClr val="dk1"/>
                </a:solidFill>
                <a:latin typeface="Merriweather"/>
                <a:ea typeface="Merriweather"/>
                <a:cs typeface="Merriweather"/>
                <a:sym typeface="Merriweather"/>
              </a:rPr>
              <a:t>(</a:t>
            </a:r>
            <a:r>
              <a:rPr lang="en" sz="3000" b="1" i="1">
                <a:solidFill>
                  <a:schemeClr val="dk1"/>
                </a:solidFill>
                <a:latin typeface="Merriweather"/>
                <a:ea typeface="Merriweather"/>
                <a:cs typeface="Merriweather"/>
                <a:sym typeface="Merriweather"/>
              </a:rPr>
              <a:t>  </a:t>
            </a:r>
            <a:r>
              <a:rPr lang="en" sz="3000">
                <a:solidFill>
                  <a:schemeClr val="dk1"/>
                </a:solidFill>
                <a:latin typeface="Merriweather"/>
                <a:ea typeface="Merriweather"/>
                <a:cs typeface="Merriweather"/>
                <a:sym typeface="Merriweather"/>
              </a:rPr>
              <a:t>))</a:t>
            </a:r>
            <a:endParaRPr sz="3000">
              <a:solidFill>
                <a:schemeClr val="dk2"/>
              </a:solidFill>
              <a:latin typeface="Merriweather"/>
              <a:ea typeface="Merriweather"/>
              <a:cs typeface="Merriweather"/>
              <a:sym typeface="Merriweather"/>
            </a:endParaRPr>
          </a:p>
        </p:txBody>
      </p:sp>
      <p:pic>
        <p:nvPicPr>
          <p:cNvPr id="937" name="Google Shape;937;p79"/>
          <p:cNvPicPr preferRelativeResize="0"/>
          <p:nvPr/>
        </p:nvPicPr>
        <p:blipFill rotWithShape="1">
          <a:blip r:embed="rId4">
            <a:alphaModFix/>
          </a:blip>
          <a:srcRect l="17135" t="7989" r="31437" b="30025"/>
          <a:stretch/>
        </p:blipFill>
        <p:spPr>
          <a:xfrm>
            <a:off x="6030715" y="3417570"/>
            <a:ext cx="228600" cy="377190"/>
          </a:xfrm>
          <a:prstGeom prst="rect">
            <a:avLst/>
          </a:prstGeom>
          <a:noFill/>
          <a:ln>
            <a:noFill/>
          </a:ln>
        </p:spPr>
      </p:pic>
      <p:pic>
        <p:nvPicPr>
          <p:cNvPr id="938" name="Google Shape;938;p79"/>
          <p:cNvPicPr preferRelativeResize="0"/>
          <p:nvPr/>
        </p:nvPicPr>
        <p:blipFill rotWithShape="1">
          <a:blip r:embed="rId5">
            <a:alphaModFix/>
          </a:blip>
          <a:srcRect r="32908" b="30084"/>
          <a:stretch/>
        </p:blipFill>
        <p:spPr>
          <a:xfrm>
            <a:off x="6362735" y="3394715"/>
            <a:ext cx="274320" cy="407324"/>
          </a:xfrm>
          <a:prstGeom prst="rect">
            <a:avLst/>
          </a:prstGeom>
          <a:noFill/>
          <a:ln>
            <a:noFill/>
          </a:ln>
        </p:spPr>
      </p:pic>
      <p:sp>
        <p:nvSpPr>
          <p:cNvPr id="939" name="Google Shape;939;p79"/>
          <p:cNvSpPr/>
          <p:nvPr/>
        </p:nvSpPr>
        <p:spPr>
          <a:xfrm>
            <a:off x="7101258" y="359451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br>
              <a:rPr lang="en"/>
            </a:br>
            <a:br>
              <a:rPr lang="en"/>
            </a:br>
            <a:endParaRPr/>
          </a:p>
        </p:txBody>
      </p:sp>
      <p:pic>
        <p:nvPicPr>
          <p:cNvPr id="940" name="Google Shape;940;p79"/>
          <p:cNvPicPr preferRelativeResize="0"/>
          <p:nvPr/>
        </p:nvPicPr>
        <p:blipFill>
          <a:blip r:embed="rId6">
            <a:alphaModFix/>
          </a:blip>
          <a:stretch>
            <a:fillRect/>
          </a:stretch>
        </p:blipFill>
        <p:spPr>
          <a:xfrm>
            <a:off x="8039149" y="3413168"/>
            <a:ext cx="164592" cy="362102"/>
          </a:xfrm>
          <a:prstGeom prst="rect">
            <a:avLst/>
          </a:prstGeom>
          <a:noFill/>
          <a:ln>
            <a:noFill/>
          </a:ln>
        </p:spPr>
      </p:pic>
      <p:sp>
        <p:nvSpPr>
          <p:cNvPr id="941" name="Google Shape;941;p79"/>
          <p:cNvSpPr/>
          <p:nvPr/>
        </p:nvSpPr>
        <p:spPr>
          <a:xfrm>
            <a:off x="4999600" y="3776475"/>
            <a:ext cx="1462061" cy="845774"/>
          </a:xfrm>
          <a:custGeom>
            <a:avLst/>
            <a:gdLst/>
            <a:ahLst/>
            <a:cxnLst/>
            <a:rect l="l" t="t" r="r" b="b"/>
            <a:pathLst>
              <a:path w="125877" h="44160" extrusionOk="0">
                <a:moveTo>
                  <a:pt x="0" y="43596"/>
                </a:moveTo>
                <a:cubicBezTo>
                  <a:pt x="31320" y="43596"/>
                  <a:pt x="64663" y="47110"/>
                  <a:pt x="93573" y="35062"/>
                </a:cubicBezTo>
                <a:cubicBezTo>
                  <a:pt x="107369" y="29313"/>
                  <a:pt x="117973" y="16118"/>
                  <a:pt x="124663" y="2753"/>
                </a:cubicBezTo>
                <a:cubicBezTo>
                  <a:pt x="125448" y="1185"/>
                  <a:pt x="118241" y="4908"/>
                  <a:pt x="119481" y="3667"/>
                </a:cubicBezTo>
                <a:cubicBezTo>
                  <a:pt x="120258" y="2889"/>
                  <a:pt x="120383" y="3038"/>
                  <a:pt x="121310" y="2448"/>
                </a:cubicBezTo>
                <a:cubicBezTo>
                  <a:pt x="122576" y="1643"/>
                  <a:pt x="124212" y="-746"/>
                  <a:pt x="125272" y="315"/>
                </a:cubicBezTo>
                <a:cubicBezTo>
                  <a:pt x="126564" y="1609"/>
                  <a:pt x="125272" y="3972"/>
                  <a:pt x="125272" y="5801"/>
                </a:cubicBezTo>
              </a:path>
            </a:pathLst>
          </a:custGeom>
          <a:noFill/>
          <a:ln w="9525" cap="flat" cmpd="sng">
            <a:solidFill>
              <a:srgbClr val="401FE0"/>
            </a:solidFill>
            <a:prstDash val="dash"/>
            <a:round/>
            <a:headEnd type="none" w="med" len="med"/>
            <a:tailEnd type="none" w="med" len="med"/>
          </a:ln>
        </p:spPr>
        <p:txBody>
          <a:bodyPr/>
          <a:lstStyle/>
          <a:p>
            <a:endParaRPr lang="en-US"/>
          </a:p>
        </p:txBody>
      </p:sp>
      <p:sp>
        <p:nvSpPr>
          <p:cNvPr id="942" name="Google Shape;942;p79"/>
          <p:cNvSpPr/>
          <p:nvPr/>
        </p:nvSpPr>
        <p:spPr>
          <a:xfrm>
            <a:off x="4175900" y="3265150"/>
            <a:ext cx="1104900" cy="9321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3" name="Google Shape;943;p79"/>
          <p:cNvSpPr/>
          <p:nvPr/>
        </p:nvSpPr>
        <p:spPr>
          <a:xfrm>
            <a:off x="3863350" y="3718565"/>
            <a:ext cx="2280250" cy="407332"/>
          </a:xfrm>
          <a:custGeom>
            <a:avLst/>
            <a:gdLst/>
            <a:ahLst/>
            <a:cxnLst/>
            <a:rect l="l" t="t" r="r" b="b"/>
            <a:pathLst>
              <a:path w="106616" h="19241" extrusionOk="0">
                <a:moveTo>
                  <a:pt x="0" y="0"/>
                </a:moveTo>
                <a:cubicBezTo>
                  <a:pt x="15101" y="3778"/>
                  <a:pt x="28820" y="11837"/>
                  <a:pt x="43586" y="16764"/>
                </a:cubicBezTo>
                <a:cubicBezTo>
                  <a:pt x="54113" y="20277"/>
                  <a:pt x="65712" y="18897"/>
                  <a:pt x="76809" y="18897"/>
                </a:cubicBezTo>
                <a:cubicBezTo>
                  <a:pt x="85677" y="18897"/>
                  <a:pt x="94588" y="15367"/>
                  <a:pt x="102108" y="10668"/>
                </a:cubicBezTo>
                <a:cubicBezTo>
                  <a:pt x="103940" y="9523"/>
                  <a:pt x="107341" y="7723"/>
                  <a:pt x="106375" y="5791"/>
                </a:cubicBezTo>
                <a:cubicBezTo>
                  <a:pt x="105670" y="4380"/>
                  <a:pt x="103299" y="6511"/>
                  <a:pt x="101803" y="7010"/>
                </a:cubicBezTo>
                <a:cubicBezTo>
                  <a:pt x="100725" y="7369"/>
                  <a:pt x="103796" y="5064"/>
                  <a:pt x="104851" y="5486"/>
                </a:cubicBezTo>
                <a:cubicBezTo>
                  <a:pt x="106852" y="6287"/>
                  <a:pt x="105765" y="9732"/>
                  <a:pt x="105765" y="11887"/>
                </a:cubicBezTo>
              </a:path>
            </a:pathLst>
          </a:custGeom>
          <a:noFill/>
          <a:ln w="9525" cap="flat" cmpd="sng">
            <a:solidFill>
              <a:srgbClr val="401FE0"/>
            </a:solidFill>
            <a:prstDash val="dash"/>
            <a:round/>
            <a:headEnd type="none" w="med" len="med"/>
            <a:tailEnd type="none" w="med" len="med"/>
          </a:ln>
        </p:spPr>
        <p:txBody>
          <a:bodyPr/>
          <a:lstStyle/>
          <a:p>
            <a:endParaRPr lang="en-US"/>
          </a:p>
        </p:txBody>
      </p:sp>
      <p:sp>
        <p:nvSpPr>
          <p:cNvPr id="944" name="Google Shape;944;p79"/>
          <p:cNvSpPr/>
          <p:nvPr/>
        </p:nvSpPr>
        <p:spPr>
          <a:xfrm>
            <a:off x="3947150" y="2989923"/>
            <a:ext cx="4221529" cy="407299"/>
          </a:xfrm>
          <a:custGeom>
            <a:avLst/>
            <a:gdLst/>
            <a:ahLst/>
            <a:cxnLst/>
            <a:rect l="l" t="t" r="r" b="b"/>
            <a:pathLst>
              <a:path w="187874" h="26849" extrusionOk="0">
                <a:moveTo>
                  <a:pt x="0" y="24388"/>
                </a:moveTo>
                <a:cubicBezTo>
                  <a:pt x="1479" y="18459"/>
                  <a:pt x="7946" y="14624"/>
                  <a:pt x="13411" y="11891"/>
                </a:cubicBezTo>
                <a:cubicBezTo>
                  <a:pt x="24721" y="6236"/>
                  <a:pt x="37386" y="2884"/>
                  <a:pt x="49987" y="1833"/>
                </a:cubicBezTo>
                <a:cubicBezTo>
                  <a:pt x="81182" y="-769"/>
                  <a:pt x="112988" y="-878"/>
                  <a:pt x="143865" y="4271"/>
                </a:cubicBezTo>
                <a:cubicBezTo>
                  <a:pt x="157368" y="6523"/>
                  <a:pt x="169113" y="14910"/>
                  <a:pt x="181356" y="21035"/>
                </a:cubicBezTo>
                <a:cubicBezTo>
                  <a:pt x="183628" y="22171"/>
                  <a:pt x="185524" y="23954"/>
                  <a:pt x="187452" y="25607"/>
                </a:cubicBezTo>
                <a:cubicBezTo>
                  <a:pt x="188611" y="26601"/>
                  <a:pt x="182197" y="26668"/>
                  <a:pt x="182880" y="25302"/>
                </a:cubicBezTo>
                <a:cubicBezTo>
                  <a:pt x="183585" y="23891"/>
                  <a:pt x="186577" y="27833"/>
                  <a:pt x="187452" y="26521"/>
                </a:cubicBezTo>
                <a:cubicBezTo>
                  <a:pt x="188353" y="25169"/>
                  <a:pt x="187452" y="23270"/>
                  <a:pt x="187452" y="21645"/>
                </a:cubicBezTo>
              </a:path>
            </a:pathLst>
          </a:custGeom>
          <a:noFill/>
          <a:ln w="9525" cap="flat" cmpd="sng">
            <a:solidFill>
              <a:srgbClr val="401FE0"/>
            </a:solidFill>
            <a:prstDash val="dash"/>
            <a:round/>
            <a:headEnd type="none" w="med" len="med"/>
            <a:tailEnd type="none" w="med" len="med"/>
          </a:ln>
        </p:spPr>
        <p:txBody>
          <a:bodyPr/>
          <a:lstStyle/>
          <a:p>
            <a:endParaRPr lang="en-US"/>
          </a:p>
        </p:txBody>
      </p:sp>
      <p:sp>
        <p:nvSpPr>
          <p:cNvPr id="945" name="Google Shape;945;p79"/>
          <p:cNvSpPr/>
          <p:nvPr/>
        </p:nvSpPr>
        <p:spPr>
          <a:xfrm>
            <a:off x="3140393" y="1092130"/>
            <a:ext cx="2551800" cy="365700"/>
          </a:xfrm>
          <a:prstGeom prst="rect">
            <a:avLst/>
          </a:prstGeom>
          <a:solidFill>
            <a:srgbClr val="4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6" name="Google Shape;946;p79"/>
          <p:cNvSpPr txBox="1"/>
          <p:nvPr/>
        </p:nvSpPr>
        <p:spPr>
          <a:xfrm>
            <a:off x="6863475" y="4228380"/>
            <a:ext cx="2280300" cy="923400"/>
          </a:xfrm>
          <a:prstGeom prst="rect">
            <a:avLst/>
          </a:prstGeom>
          <a:solidFill>
            <a:srgbClr val="401FE0">
              <a:alpha val="2000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IoU between rider's mask and motorcycle's cross-object mask</a:t>
            </a:r>
            <a:endParaRPr sz="1600">
              <a:solidFill>
                <a:schemeClr val="dk2"/>
              </a:solidFill>
            </a:endParaRPr>
          </a:p>
        </p:txBody>
      </p:sp>
      <p:sp>
        <p:nvSpPr>
          <p:cNvPr id="947" name="Google Shape;947;p79"/>
          <p:cNvSpPr/>
          <p:nvPr/>
        </p:nvSpPr>
        <p:spPr>
          <a:xfrm>
            <a:off x="5193500" y="3348690"/>
            <a:ext cx="3325800" cy="481200"/>
          </a:xfrm>
          <a:prstGeom prst="rect">
            <a:avLst/>
          </a:prstGeom>
          <a:solidFill>
            <a:srgbClr val="4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80"/>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953" name="Google Shape;953;p80"/>
          <p:cNvSpPr txBox="1">
            <a:spLocks noGrp="1"/>
          </p:cNvSpPr>
          <p:nvPr>
            <p:ph type="body" idx="1"/>
          </p:nvPr>
        </p:nvSpPr>
        <p:spPr>
          <a:xfrm>
            <a:off x="0" y="610200"/>
            <a:ext cx="9144000" cy="37713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Association score</a:t>
            </a:r>
            <a:r>
              <a:rPr lang="en"/>
              <a:t>:</a:t>
            </a:r>
            <a:endParaRPr>
              <a:solidFill>
                <a:schemeClr val="dk1"/>
              </a:solidFill>
            </a:endParaRPr>
          </a:p>
          <a:p>
            <a:pPr marL="457200" lvl="0" indent="-342900" algn="l" rtl="0">
              <a:spcBef>
                <a:spcPts val="1000"/>
              </a:spcBef>
              <a:spcAft>
                <a:spcPts val="0"/>
              </a:spcAft>
              <a:buSzPts val="1800"/>
              <a:buChar char="●"/>
            </a:pP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k,l </a:t>
            </a:r>
            <a:r>
              <a:rPr lang="en" b="1" i="1">
                <a:solidFill>
                  <a:schemeClr val="dk1"/>
                </a:solidFill>
                <a:latin typeface="Merriweather"/>
                <a:ea typeface="Merriweather"/>
                <a:cs typeface="Merriweather"/>
                <a:sym typeface="Merriweather"/>
              </a:rPr>
              <a:t>= ½ </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a:solidFill>
                  <a:schemeClr val="dk1"/>
                </a:solidFill>
              </a:rPr>
              <a:t>)  </a:t>
            </a:r>
            <a:r>
              <a:rPr lang="en" i="1">
                <a:solidFill>
                  <a:schemeClr val="dk1"/>
                </a:solidFill>
              </a:rPr>
              <a:t>+</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b="1" i="1">
                <a:solidFill>
                  <a:schemeClr val="dk1"/>
                </a:solidFill>
                <a:latin typeface="Merriweather"/>
                <a:ea typeface="Merriweather"/>
                <a:cs typeface="Merriweather"/>
                <a:sym typeface="Merriweather"/>
              </a:rPr>
              <a:t>   mask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a:t>
            </a:r>
            <a:endParaRPr>
              <a:solidFill>
                <a:schemeClr val="dk1"/>
              </a:solidFill>
            </a:endParaRPr>
          </a:p>
          <a:p>
            <a:pPr marL="0" lvl="0" indent="0" algn="l" rtl="0">
              <a:spcBef>
                <a:spcPts val="1000"/>
              </a:spcBef>
              <a:spcAft>
                <a:spcPts val="0"/>
              </a:spcAft>
              <a:buNone/>
            </a:pPr>
            <a:endParaRPr>
              <a:solidFill>
                <a:schemeClr val="dk1"/>
              </a:solidFill>
            </a:endParaRPr>
          </a:p>
          <a:p>
            <a:pPr marL="0" lvl="0" indent="0" algn="l" rtl="0">
              <a:spcBef>
                <a:spcPts val="1000"/>
              </a:spcBef>
              <a:spcAft>
                <a:spcPts val="0"/>
              </a:spcAft>
              <a:buNone/>
            </a:pPr>
            <a:r>
              <a:rPr lang="en" b="1"/>
              <a:t>Interpretation</a:t>
            </a:r>
            <a:r>
              <a:rPr lang="en"/>
              <a:t>: In the case of a perfect overlap between the actual segmentation mask and the cross-object segmentation mask, the sum of the two IOU terms,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a:solidFill>
                  <a:schemeClr val="dk1"/>
                </a:solidFill>
              </a:rPr>
              <a:t>) </a:t>
            </a:r>
            <a:r>
              <a:rPr lang="en"/>
              <a:t>and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b="1" i="1">
                <a:solidFill>
                  <a:schemeClr val="dk1"/>
                </a:solidFill>
                <a:latin typeface="Merriweather"/>
                <a:ea typeface="Merriweather"/>
                <a:cs typeface="Merriweather"/>
                <a:sym typeface="Merriweather"/>
              </a:rPr>
              <a:t>   mask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a:t>
            </a:r>
            <a:r>
              <a:rPr lang="en"/>
              <a:t> will result in a maximum value of 2 (</a:t>
            </a:r>
            <a:r>
              <a:rPr lang="en" i="1"/>
              <a:t>i.e., </a:t>
            </a:r>
            <a:r>
              <a:rPr lang="en"/>
              <a:t>1+1)</a:t>
            </a:r>
            <a:endParaRPr/>
          </a:p>
          <a:p>
            <a:pPr marL="0" lvl="0" indent="0" algn="l" rtl="0">
              <a:spcBef>
                <a:spcPts val="1000"/>
              </a:spcBef>
              <a:spcAft>
                <a:spcPts val="0"/>
              </a:spcAft>
              <a:buNone/>
            </a:pPr>
            <a:r>
              <a:rPr lang="en"/>
              <a:t>To ensure that the association score remains within the range </a:t>
            </a:r>
            <a:r>
              <a:rPr lang="en" b="1" i="1"/>
              <a:t>[0, 1]</a:t>
            </a:r>
            <a:r>
              <a:rPr lang="en"/>
              <a:t>, we take the average of these two IOU terms. </a:t>
            </a:r>
            <a:endParaRPr/>
          </a:p>
          <a:p>
            <a:pPr marL="0" lvl="0" indent="0" algn="l" rtl="0">
              <a:spcBef>
                <a:spcPts val="1000"/>
              </a:spcBef>
              <a:spcAft>
                <a:spcPts val="1000"/>
              </a:spcAft>
              <a:buNone/>
            </a:pPr>
            <a:r>
              <a:rPr lang="en"/>
              <a:t>This guarantees that in the case of a perfect overlap, the association score reaches 1</a:t>
            </a:r>
            <a:endParaRPr/>
          </a:p>
        </p:txBody>
      </p:sp>
      <p:sp>
        <p:nvSpPr>
          <p:cNvPr id="954" name="Google Shape;954;p80"/>
          <p:cNvSpPr/>
          <p:nvPr/>
        </p:nvSpPr>
        <p:spPr>
          <a:xfrm>
            <a:off x="4441878" y="128565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55" name="Google Shape;955;p80"/>
          <p:cNvSpPr/>
          <p:nvPr/>
        </p:nvSpPr>
        <p:spPr>
          <a:xfrm>
            <a:off x="1057400" y="1096690"/>
            <a:ext cx="245700" cy="393300"/>
          </a:xfrm>
          <a:prstGeom prst="rect">
            <a:avLst/>
          </a:prstGeom>
          <a:solidFill>
            <a:srgbClr val="C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81"/>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SAC: Computing Final Associations</a:t>
            </a:r>
            <a:endParaRPr sz="3020" b="1">
              <a:solidFill>
                <a:schemeClr val="dk2"/>
              </a:solidFill>
            </a:endParaRPr>
          </a:p>
        </p:txBody>
      </p:sp>
      <p:sp>
        <p:nvSpPr>
          <p:cNvPr id="961" name="Google Shape;961;p81"/>
          <p:cNvSpPr txBox="1">
            <a:spLocks noGrp="1"/>
          </p:cNvSpPr>
          <p:nvPr>
            <p:ph type="body" idx="1"/>
          </p:nvPr>
        </p:nvSpPr>
        <p:spPr>
          <a:xfrm>
            <a:off x="0" y="610200"/>
            <a:ext cx="9144000" cy="377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Association score</a:t>
            </a:r>
            <a:r>
              <a:rPr lang="en"/>
              <a:t>:</a:t>
            </a:r>
            <a:endParaRPr>
              <a:solidFill>
                <a:schemeClr val="dk1"/>
              </a:solidFill>
            </a:endParaRPr>
          </a:p>
          <a:p>
            <a:pPr marL="457200" lvl="0" indent="-342900" algn="l" rtl="0">
              <a:spcBef>
                <a:spcPts val="1000"/>
              </a:spcBef>
              <a:spcAft>
                <a:spcPts val="0"/>
              </a:spcAft>
              <a:buSzPts val="1800"/>
              <a:buChar char="●"/>
            </a:pP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k,l </a:t>
            </a:r>
            <a:r>
              <a:rPr lang="en" b="1" i="1">
                <a:solidFill>
                  <a:schemeClr val="dk1"/>
                </a:solidFill>
                <a:latin typeface="Merriweather"/>
                <a:ea typeface="Merriweather"/>
                <a:cs typeface="Merriweather"/>
                <a:sym typeface="Merriweather"/>
              </a:rPr>
              <a:t>= ½ </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a:solidFill>
                  <a:schemeClr val="dk1"/>
                </a:solidFill>
              </a:rPr>
              <a:t>)  </a:t>
            </a:r>
            <a:r>
              <a:rPr lang="en" i="1">
                <a:solidFill>
                  <a:schemeClr val="dk1"/>
                </a:solidFill>
              </a:rPr>
              <a:t>+</a:t>
            </a:r>
            <a:r>
              <a:rPr lang="en">
                <a:solidFill>
                  <a:schemeClr val="dk1"/>
                </a:solidFill>
              </a:rPr>
              <a:t>  </a:t>
            </a:r>
            <a:r>
              <a:rPr lang="en" b="1" i="1">
                <a:solidFill>
                  <a:schemeClr val="dk1"/>
                </a:solidFill>
                <a:latin typeface="Merriweather"/>
                <a:ea typeface="Merriweather"/>
                <a:cs typeface="Merriweather"/>
                <a:sym typeface="Merriweather"/>
              </a:rPr>
              <a:t>IOU </a:t>
            </a:r>
            <a:r>
              <a:rPr lang="en">
                <a:solidFill>
                  <a:schemeClr val="dk1"/>
                </a:solidFill>
              </a:rPr>
              <a:t>(</a:t>
            </a:r>
            <a:r>
              <a:rPr lang="en" b="1" i="1">
                <a:solidFill>
                  <a:schemeClr val="dk1"/>
                </a:solidFill>
                <a:latin typeface="Merriweather"/>
                <a:ea typeface="Merriweather"/>
                <a:cs typeface="Merriweather"/>
                <a:sym typeface="Merriweather"/>
              </a:rPr>
              <a:t>S</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 </a:t>
            </a:r>
            <a:r>
              <a:rPr lang="en" b="1" i="1">
                <a:solidFill>
                  <a:schemeClr val="dk1"/>
                </a:solidFill>
                <a:latin typeface="Merriweather"/>
                <a:ea typeface="Merriweather"/>
                <a:cs typeface="Merriweather"/>
                <a:sym typeface="Merriweather"/>
              </a:rPr>
              <a:t>A</a:t>
            </a:r>
            <a:r>
              <a:rPr lang="en" b="1" i="1" baseline="-25000">
                <a:solidFill>
                  <a:schemeClr val="dk1"/>
                </a:solidFill>
                <a:latin typeface="Merriweather"/>
                <a:ea typeface="Merriweather"/>
                <a:cs typeface="Merriweather"/>
                <a:sym typeface="Merriweather"/>
              </a:rPr>
              <a:t>m</a:t>
            </a:r>
            <a:r>
              <a:rPr lang="en" b="1" i="1" baseline="30000">
                <a:solidFill>
                  <a:schemeClr val="dk1"/>
                </a:solidFill>
                <a:latin typeface="Merriweather"/>
                <a:ea typeface="Merriweather"/>
                <a:cs typeface="Merriweather"/>
                <a:sym typeface="Merriweather"/>
              </a:rPr>
              <a:t>l</a:t>
            </a:r>
            <a:r>
              <a:rPr lang="en" b="1" i="1">
                <a:solidFill>
                  <a:schemeClr val="dk1"/>
                </a:solidFill>
                <a:latin typeface="Merriweather"/>
                <a:ea typeface="Merriweather"/>
                <a:cs typeface="Merriweather"/>
                <a:sym typeface="Merriweather"/>
              </a:rPr>
              <a:t>   mask </a:t>
            </a:r>
            <a:r>
              <a:rPr lang="en">
                <a:solidFill>
                  <a:schemeClr val="dk1"/>
                </a:solidFill>
              </a:rPr>
              <a:t>(</a:t>
            </a:r>
            <a:r>
              <a:rPr lang="en" b="1" i="1">
                <a:solidFill>
                  <a:schemeClr val="dk1"/>
                </a:solidFill>
                <a:latin typeface="Merriweather"/>
                <a:ea typeface="Merriweather"/>
                <a:cs typeface="Merriweather"/>
                <a:sym typeface="Merriweather"/>
              </a:rPr>
              <a:t>B</a:t>
            </a:r>
            <a:r>
              <a:rPr lang="en" b="1" i="1" baseline="-25000">
                <a:solidFill>
                  <a:schemeClr val="dk1"/>
                </a:solidFill>
                <a:latin typeface="Merriweather"/>
                <a:ea typeface="Merriweather"/>
                <a:cs typeface="Merriweather"/>
                <a:sym typeface="Merriweather"/>
              </a:rPr>
              <a:t>r</a:t>
            </a:r>
            <a:r>
              <a:rPr lang="en" b="1" i="1" baseline="30000">
                <a:solidFill>
                  <a:schemeClr val="dk1"/>
                </a:solidFill>
                <a:latin typeface="Merriweather"/>
                <a:ea typeface="Merriweather"/>
                <a:cs typeface="Merriweather"/>
                <a:sym typeface="Merriweather"/>
              </a:rPr>
              <a:t>k</a:t>
            </a:r>
            <a:r>
              <a:rPr lang="en">
                <a:solidFill>
                  <a:schemeClr val="dk1"/>
                </a:solidFill>
              </a:rPr>
              <a:t>)))</a:t>
            </a:r>
            <a:endParaRPr>
              <a:solidFill>
                <a:schemeClr val="dk1"/>
              </a:solidFill>
            </a:endParaRPr>
          </a:p>
          <a:p>
            <a:pPr marL="0" lvl="0" indent="0" algn="l" rtl="0">
              <a:spcBef>
                <a:spcPts val="1000"/>
              </a:spcBef>
              <a:spcAft>
                <a:spcPts val="0"/>
              </a:spcAft>
              <a:buNone/>
            </a:pPr>
            <a:endParaRPr>
              <a:solidFill>
                <a:schemeClr val="dk1"/>
              </a:solidFill>
            </a:endParaRPr>
          </a:p>
          <a:p>
            <a:pPr marL="0" lvl="0" indent="0" algn="l" rtl="0">
              <a:spcBef>
                <a:spcPts val="1000"/>
              </a:spcBef>
              <a:spcAft>
                <a:spcPts val="0"/>
              </a:spcAft>
              <a:buNone/>
            </a:pPr>
            <a:r>
              <a:rPr lang="en"/>
              <a:t>This dual verification ensures robust pairing - both the rider and motorcycle must 'agree' on their association for a high score. </a:t>
            </a:r>
            <a:endParaRPr/>
          </a:p>
          <a:p>
            <a:pPr marL="0" lvl="0" indent="0" algn="l" rtl="0">
              <a:spcBef>
                <a:spcPts val="1000"/>
              </a:spcBef>
              <a:spcAft>
                <a:spcPts val="1000"/>
              </a:spcAft>
              <a:buNone/>
            </a:pPr>
            <a:r>
              <a:rPr lang="en"/>
              <a:t>It's like having two independent witnesses confirm the same story, making our associations much more reliable.</a:t>
            </a:r>
            <a:endParaRPr/>
          </a:p>
        </p:txBody>
      </p:sp>
      <p:sp>
        <p:nvSpPr>
          <p:cNvPr id="962" name="Google Shape;962;p81"/>
          <p:cNvSpPr/>
          <p:nvPr/>
        </p:nvSpPr>
        <p:spPr>
          <a:xfrm>
            <a:off x="4441878" y="1285650"/>
            <a:ext cx="54900" cy="549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3" name="Google Shape;963;p81"/>
          <p:cNvSpPr/>
          <p:nvPr/>
        </p:nvSpPr>
        <p:spPr>
          <a:xfrm>
            <a:off x="1057400" y="1096690"/>
            <a:ext cx="245700" cy="393300"/>
          </a:xfrm>
          <a:prstGeom prst="rect">
            <a:avLst/>
          </a:prstGeom>
          <a:solidFill>
            <a:srgbClr val="C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4" name="Google Shape;964;p81"/>
          <p:cNvSpPr/>
          <p:nvPr/>
        </p:nvSpPr>
        <p:spPr>
          <a:xfrm>
            <a:off x="1334060" y="1089670"/>
            <a:ext cx="1463100" cy="402300"/>
          </a:xfrm>
          <a:prstGeom prst="rect">
            <a:avLst/>
          </a:prstGeom>
          <a:solidFill>
            <a:srgbClr val="1FE0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65" name="Google Shape;965;p81"/>
          <p:cNvSpPr/>
          <p:nvPr/>
        </p:nvSpPr>
        <p:spPr>
          <a:xfrm>
            <a:off x="3140393" y="1114990"/>
            <a:ext cx="2551800" cy="365700"/>
          </a:xfrm>
          <a:prstGeom prst="rect">
            <a:avLst/>
          </a:prstGeom>
          <a:solidFill>
            <a:srgbClr val="401FE0">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#1)</a:t>
            </a:r>
            <a:endParaRPr sz="3020"/>
          </a:p>
        </p:txBody>
      </p:sp>
      <p:pic>
        <p:nvPicPr>
          <p:cNvPr id="105" name="Google Shape;105;p19"/>
          <p:cNvPicPr preferRelativeResize="0"/>
          <p:nvPr/>
        </p:nvPicPr>
        <p:blipFill>
          <a:blip r:embed="rId3">
            <a:alphaModFix/>
          </a:blip>
          <a:stretch>
            <a:fillRect/>
          </a:stretch>
        </p:blipFill>
        <p:spPr>
          <a:xfrm>
            <a:off x="5745450" y="543288"/>
            <a:ext cx="2829575" cy="2829575"/>
          </a:xfrm>
          <a:prstGeom prst="rect">
            <a:avLst/>
          </a:prstGeom>
          <a:noFill/>
          <a:ln>
            <a:noFill/>
          </a:ln>
        </p:spPr>
      </p:pic>
      <p:sp>
        <p:nvSpPr>
          <p:cNvPr id="106" name="Google Shape;106;p19"/>
          <p:cNvSpPr txBox="1">
            <a:spLocks noGrp="1"/>
          </p:cNvSpPr>
          <p:nvPr>
            <p:ph type="body" idx="1"/>
          </p:nvPr>
        </p:nvSpPr>
        <p:spPr>
          <a:xfrm>
            <a:off x="0" y="666850"/>
            <a:ext cx="4767300" cy="1563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solidFill>
                  <a:srgbClr val="B45F06"/>
                </a:solidFill>
              </a:rPr>
              <a:t>Question</a:t>
            </a:r>
            <a:r>
              <a:rPr lang="en">
                <a:solidFill>
                  <a:srgbClr val="B45F06"/>
                </a:solidFill>
              </a:rPr>
              <a:t>:</a:t>
            </a:r>
            <a:endParaRPr>
              <a:solidFill>
                <a:srgbClr val="B45F06"/>
              </a:solidFill>
            </a:endParaRPr>
          </a:p>
          <a:p>
            <a:pPr marL="0" lvl="0" indent="0" algn="l" rtl="0">
              <a:spcBef>
                <a:spcPts val="1200"/>
              </a:spcBef>
              <a:spcAft>
                <a:spcPts val="1200"/>
              </a:spcAft>
              <a:buNone/>
            </a:pPr>
            <a:r>
              <a:rPr lang="en">
                <a:solidFill>
                  <a:srgbClr val="B45F06"/>
                </a:solidFill>
              </a:rPr>
              <a:t>What do we need to change in the YOLO architecture to predict binary masks for every object in the image?</a:t>
            </a:r>
            <a:endParaRPr>
              <a:solidFill>
                <a:srgbClr val="B45F06"/>
              </a:solidFill>
            </a:endParaRPr>
          </a:p>
        </p:txBody>
      </p:sp>
      <p:sp>
        <p:nvSpPr>
          <p:cNvPr id="107" name="Google Shape;107;p19"/>
          <p:cNvSpPr/>
          <p:nvPr/>
        </p:nvSpPr>
        <p:spPr>
          <a:xfrm>
            <a:off x="6320150" y="2120138"/>
            <a:ext cx="499200" cy="49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108" name="Google Shape;108;p19"/>
          <p:cNvPicPr preferRelativeResize="0"/>
          <p:nvPr/>
        </p:nvPicPr>
        <p:blipFill>
          <a:blip r:embed="rId4">
            <a:alphaModFix/>
          </a:blip>
          <a:stretch>
            <a:fillRect/>
          </a:stretch>
        </p:blipFill>
        <p:spPr>
          <a:xfrm>
            <a:off x="1339163" y="3592875"/>
            <a:ext cx="4980995" cy="400442"/>
          </a:xfrm>
          <a:prstGeom prst="rect">
            <a:avLst/>
          </a:prstGeom>
          <a:noFill/>
          <a:ln>
            <a:noFill/>
          </a:ln>
        </p:spPr>
      </p:pic>
      <p:cxnSp>
        <p:nvCxnSpPr>
          <p:cNvPr id="109" name="Google Shape;109;p19"/>
          <p:cNvCxnSpPr/>
          <p:nvPr/>
        </p:nvCxnSpPr>
        <p:spPr>
          <a:xfrm>
            <a:off x="3208150" y="4100325"/>
            <a:ext cx="3111900" cy="21900"/>
          </a:xfrm>
          <a:prstGeom prst="straightConnector1">
            <a:avLst/>
          </a:prstGeom>
          <a:noFill/>
          <a:ln w="38100" cap="flat" cmpd="sng">
            <a:solidFill>
              <a:schemeClr val="dk2"/>
            </a:solidFill>
            <a:prstDash val="solid"/>
            <a:round/>
            <a:headEnd type="triangle" w="med" len="med"/>
            <a:tailEnd type="triangle" w="med" len="med"/>
          </a:ln>
        </p:spPr>
      </p:cxnSp>
      <p:cxnSp>
        <p:nvCxnSpPr>
          <p:cNvPr id="110" name="Google Shape;110;p19"/>
          <p:cNvCxnSpPr/>
          <p:nvPr/>
        </p:nvCxnSpPr>
        <p:spPr>
          <a:xfrm>
            <a:off x="1339163" y="4105575"/>
            <a:ext cx="1814100" cy="11400"/>
          </a:xfrm>
          <a:prstGeom prst="straightConnector1">
            <a:avLst/>
          </a:prstGeom>
          <a:noFill/>
          <a:ln w="38100" cap="flat" cmpd="sng">
            <a:solidFill>
              <a:schemeClr val="dk2"/>
            </a:solidFill>
            <a:prstDash val="solid"/>
            <a:round/>
            <a:headEnd type="triangle" w="med" len="med"/>
            <a:tailEnd type="triangle" w="med" len="med"/>
          </a:ln>
        </p:spPr>
      </p:cxnSp>
      <p:sp>
        <p:nvSpPr>
          <p:cNvPr id="111" name="Google Shape;111;p19"/>
          <p:cNvSpPr txBox="1">
            <a:spLocks noGrp="1"/>
          </p:cNvSpPr>
          <p:nvPr>
            <p:ph type="body" idx="1"/>
          </p:nvPr>
        </p:nvSpPr>
        <p:spPr>
          <a:xfrm>
            <a:off x="1568750" y="4105575"/>
            <a:ext cx="12018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Bounding Box - (xywh)</a:t>
            </a:r>
            <a:endParaRPr/>
          </a:p>
        </p:txBody>
      </p:sp>
      <p:sp>
        <p:nvSpPr>
          <p:cNvPr id="112" name="Google Shape;112;p19"/>
          <p:cNvSpPr txBox="1">
            <a:spLocks noGrp="1"/>
          </p:cNvSpPr>
          <p:nvPr>
            <p:ph type="body" idx="1"/>
          </p:nvPr>
        </p:nvSpPr>
        <p:spPr>
          <a:xfrm>
            <a:off x="3402900" y="4105575"/>
            <a:ext cx="2471700" cy="723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Classification Scores</a:t>
            </a:r>
            <a:endParaRPr/>
          </a:p>
        </p:txBody>
      </p:sp>
      <p:cxnSp>
        <p:nvCxnSpPr>
          <p:cNvPr id="113" name="Google Shape;113;p19"/>
          <p:cNvCxnSpPr/>
          <p:nvPr/>
        </p:nvCxnSpPr>
        <p:spPr>
          <a:xfrm rot="5400000">
            <a:off x="5188707" y="2467046"/>
            <a:ext cx="1198200" cy="1064700"/>
          </a:xfrm>
          <a:prstGeom prst="curved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82"/>
          <p:cNvSpPr txBox="1">
            <a:spLocks noGrp="1"/>
          </p:cNvSpPr>
          <p:nvPr>
            <p:ph type="title"/>
          </p:nvPr>
        </p:nvSpPr>
        <p:spPr>
          <a:xfrm>
            <a:off x="0" y="0"/>
            <a:ext cx="28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Results</a:t>
            </a:r>
            <a:endParaRPr sz="3020"/>
          </a:p>
        </p:txBody>
      </p:sp>
      <p:pic>
        <p:nvPicPr>
          <p:cNvPr id="971" name="Google Shape;971;p82"/>
          <p:cNvPicPr preferRelativeResize="0"/>
          <p:nvPr/>
        </p:nvPicPr>
        <p:blipFill>
          <a:blip r:embed="rId3">
            <a:alphaModFix/>
          </a:blip>
          <a:stretch>
            <a:fillRect/>
          </a:stretch>
        </p:blipFill>
        <p:spPr>
          <a:xfrm>
            <a:off x="3614099" y="40538"/>
            <a:ext cx="5429842" cy="4353825"/>
          </a:xfrm>
          <a:prstGeom prst="rect">
            <a:avLst/>
          </a:prstGeom>
          <a:noFill/>
          <a:ln>
            <a:noFill/>
          </a:ln>
        </p:spPr>
      </p:pic>
      <p:pic>
        <p:nvPicPr>
          <p:cNvPr id="972" name="Google Shape;972;p82"/>
          <p:cNvPicPr preferRelativeResize="0"/>
          <p:nvPr/>
        </p:nvPicPr>
        <p:blipFill>
          <a:blip r:embed="rId4">
            <a:alphaModFix/>
          </a:blip>
          <a:stretch>
            <a:fillRect/>
          </a:stretch>
        </p:blipFill>
        <p:spPr>
          <a:xfrm>
            <a:off x="120125" y="572700"/>
            <a:ext cx="3381450" cy="1158900"/>
          </a:xfrm>
          <a:prstGeom prst="rect">
            <a:avLst/>
          </a:prstGeom>
          <a:noFill/>
          <a:ln>
            <a:noFill/>
          </a:ln>
        </p:spPr>
      </p:pic>
      <p:sp>
        <p:nvSpPr>
          <p:cNvPr id="973" name="Google Shape;973;p82"/>
          <p:cNvSpPr txBox="1"/>
          <p:nvPr/>
        </p:nvSpPr>
        <p:spPr>
          <a:xfrm>
            <a:off x="0" y="2210400"/>
            <a:ext cx="37773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We present a qualitative comparison between the Intersection over Union (IoU) method, the </a:t>
            </a:r>
            <a:r>
              <a:rPr lang="en" sz="1600" b="1">
                <a:solidFill>
                  <a:schemeClr val="dk2"/>
                </a:solidFill>
              </a:rPr>
              <a:t>trapezium method</a:t>
            </a:r>
            <a:r>
              <a:rPr lang="en" sz="1600">
                <a:solidFill>
                  <a:schemeClr val="dk2"/>
                </a:solidFill>
              </a:rPr>
              <a:t>, and the proposed SAC method. The results demonstrate the superiority of SAC, particularly in highly dense traffic scenarios.</a:t>
            </a:r>
            <a:endParaRPr sz="1600">
              <a:solidFill>
                <a:schemeClr val="dk2"/>
              </a:solidFill>
            </a:endParaRPr>
          </a:p>
        </p:txBody>
      </p:sp>
      <p:sp>
        <p:nvSpPr>
          <p:cNvPr id="974" name="Google Shape;974;p82"/>
          <p:cNvSpPr txBox="1"/>
          <p:nvPr/>
        </p:nvSpPr>
        <p:spPr>
          <a:xfrm>
            <a:off x="0" y="4650875"/>
            <a:ext cx="7862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Trapezium method: </a:t>
            </a:r>
            <a:r>
              <a:rPr lang="en" sz="1600" u="sng">
                <a:solidFill>
                  <a:schemeClr val="hlink"/>
                </a:solidFill>
                <a:hlinkClick r:id="rId5"/>
              </a:rPr>
              <a:t>https://arxiv.org/abs/2204.08364</a:t>
            </a:r>
            <a:r>
              <a:rPr lang="en" sz="1600">
                <a:solidFill>
                  <a:schemeClr val="dk2"/>
                </a:solidFill>
              </a:rPr>
              <a:t> </a:t>
            </a:r>
            <a:endParaRPr sz="16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3"/>
          <p:cNvSpPr txBox="1">
            <a:spLocks noGrp="1"/>
          </p:cNvSpPr>
          <p:nvPr>
            <p:ph type="title"/>
          </p:nvPr>
        </p:nvSpPr>
        <p:spPr>
          <a:xfrm>
            <a:off x="0" y="0"/>
            <a:ext cx="28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Results</a:t>
            </a:r>
            <a:endParaRPr sz="3020"/>
          </a:p>
        </p:txBody>
      </p:sp>
      <p:pic>
        <p:nvPicPr>
          <p:cNvPr id="980" name="Google Shape;980;p83"/>
          <p:cNvPicPr preferRelativeResize="0"/>
          <p:nvPr/>
        </p:nvPicPr>
        <p:blipFill>
          <a:blip r:embed="rId3">
            <a:alphaModFix/>
          </a:blip>
          <a:stretch>
            <a:fillRect/>
          </a:stretch>
        </p:blipFill>
        <p:spPr>
          <a:xfrm>
            <a:off x="3614099" y="40538"/>
            <a:ext cx="5429842" cy="4353825"/>
          </a:xfrm>
          <a:prstGeom prst="rect">
            <a:avLst/>
          </a:prstGeom>
          <a:noFill/>
          <a:ln>
            <a:noFill/>
          </a:ln>
        </p:spPr>
      </p:pic>
      <p:pic>
        <p:nvPicPr>
          <p:cNvPr id="981" name="Google Shape;981;p83"/>
          <p:cNvPicPr preferRelativeResize="0"/>
          <p:nvPr/>
        </p:nvPicPr>
        <p:blipFill>
          <a:blip r:embed="rId4">
            <a:alphaModFix/>
          </a:blip>
          <a:stretch>
            <a:fillRect/>
          </a:stretch>
        </p:blipFill>
        <p:spPr>
          <a:xfrm>
            <a:off x="120125" y="572700"/>
            <a:ext cx="3381450" cy="1158900"/>
          </a:xfrm>
          <a:prstGeom prst="rect">
            <a:avLst/>
          </a:prstGeom>
          <a:noFill/>
          <a:ln>
            <a:noFill/>
          </a:ln>
        </p:spPr>
      </p:pic>
      <p:sp>
        <p:nvSpPr>
          <p:cNvPr id="982" name="Google Shape;982;p83"/>
          <p:cNvSpPr txBox="1"/>
          <p:nvPr/>
        </p:nvSpPr>
        <p:spPr>
          <a:xfrm>
            <a:off x="0" y="2210400"/>
            <a:ext cx="3777300" cy="289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In the first example (a), both IoU and the trapezium-based methods incorrectly associate the middle rider as a part of the R-M instance, when clearly the middle rider is not associated with the motorcycle. Both the IoU and the trapezium based methods does not take into account the visual information, and directly operates on the coordinates of the bounding boxes present.</a:t>
            </a:r>
            <a:endParaRPr sz="1600">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4"/>
          <p:cNvSpPr txBox="1">
            <a:spLocks noGrp="1"/>
          </p:cNvSpPr>
          <p:nvPr>
            <p:ph type="title"/>
          </p:nvPr>
        </p:nvSpPr>
        <p:spPr>
          <a:xfrm>
            <a:off x="0" y="0"/>
            <a:ext cx="2826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Results</a:t>
            </a:r>
            <a:endParaRPr sz="3020"/>
          </a:p>
        </p:txBody>
      </p:sp>
      <p:pic>
        <p:nvPicPr>
          <p:cNvPr id="988" name="Google Shape;988;p84"/>
          <p:cNvPicPr preferRelativeResize="0"/>
          <p:nvPr/>
        </p:nvPicPr>
        <p:blipFill>
          <a:blip r:embed="rId3">
            <a:alphaModFix/>
          </a:blip>
          <a:stretch>
            <a:fillRect/>
          </a:stretch>
        </p:blipFill>
        <p:spPr>
          <a:xfrm>
            <a:off x="3614099" y="40538"/>
            <a:ext cx="5429842" cy="4353825"/>
          </a:xfrm>
          <a:prstGeom prst="rect">
            <a:avLst/>
          </a:prstGeom>
          <a:noFill/>
          <a:ln>
            <a:noFill/>
          </a:ln>
        </p:spPr>
      </p:pic>
      <p:pic>
        <p:nvPicPr>
          <p:cNvPr id="989" name="Google Shape;989;p84"/>
          <p:cNvPicPr preferRelativeResize="0"/>
          <p:nvPr/>
        </p:nvPicPr>
        <p:blipFill>
          <a:blip r:embed="rId4">
            <a:alphaModFix/>
          </a:blip>
          <a:stretch>
            <a:fillRect/>
          </a:stretch>
        </p:blipFill>
        <p:spPr>
          <a:xfrm>
            <a:off x="120125" y="572700"/>
            <a:ext cx="3381450" cy="1158900"/>
          </a:xfrm>
          <a:prstGeom prst="rect">
            <a:avLst/>
          </a:prstGeom>
          <a:noFill/>
          <a:ln>
            <a:noFill/>
          </a:ln>
        </p:spPr>
      </p:pic>
      <p:sp>
        <p:nvSpPr>
          <p:cNvPr id="990" name="Google Shape;990;p84"/>
          <p:cNvSpPr txBox="1"/>
          <p:nvPr/>
        </p:nvSpPr>
        <p:spPr>
          <a:xfrm>
            <a:off x="0" y="2210400"/>
            <a:ext cx="3777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In contrast, SAC learns associations directly from pixel-level features, leading to more accurate associations. A similar example is shown in Fig. (b), where SAC correctly associates the rider and motorcycle</a:t>
            </a:r>
            <a:endParaRPr sz="1600">
              <a:solidFill>
                <a:schemeClr val="dk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85"/>
          <p:cNvSpPr txBox="1">
            <a:spLocks noGrp="1"/>
          </p:cNvSpPr>
          <p:nvPr>
            <p:ph type="title"/>
          </p:nvPr>
        </p:nvSpPr>
        <p:spPr>
          <a:xfrm>
            <a:off x="0" y="0"/>
            <a:ext cx="914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20" b="1">
                <a:solidFill>
                  <a:schemeClr val="dk2"/>
                </a:solidFill>
              </a:rPr>
              <a:t>Triple Riding Violation: Bringing it all together</a:t>
            </a:r>
            <a:endParaRPr sz="3020" b="1">
              <a:solidFill>
                <a:schemeClr val="dk2"/>
              </a:solidFill>
            </a:endParaRPr>
          </a:p>
        </p:txBody>
      </p:sp>
      <p:pic>
        <p:nvPicPr>
          <p:cNvPr id="996" name="Google Shape;996;p85"/>
          <p:cNvPicPr preferRelativeResize="0"/>
          <p:nvPr/>
        </p:nvPicPr>
        <p:blipFill rotWithShape="1">
          <a:blip r:embed="rId3">
            <a:alphaModFix/>
          </a:blip>
          <a:srcRect b="6672"/>
          <a:stretch/>
        </p:blipFill>
        <p:spPr>
          <a:xfrm>
            <a:off x="163475" y="572700"/>
            <a:ext cx="6949125" cy="2906575"/>
          </a:xfrm>
          <a:prstGeom prst="rect">
            <a:avLst/>
          </a:prstGeom>
          <a:noFill/>
          <a:ln>
            <a:noFill/>
          </a:ln>
        </p:spPr>
      </p:pic>
      <p:sp>
        <p:nvSpPr>
          <p:cNvPr id="997" name="Google Shape;997;p85"/>
          <p:cNvSpPr/>
          <p:nvPr/>
        </p:nvSpPr>
        <p:spPr>
          <a:xfrm>
            <a:off x="7304514" y="1802182"/>
            <a:ext cx="1566600" cy="1636500"/>
          </a:xfrm>
          <a:prstGeom prst="roundRect">
            <a:avLst>
              <a:gd name="adj" fmla="val 16667"/>
            </a:avLst>
          </a:prstGeom>
          <a:solidFill>
            <a:schemeClr val="lt2"/>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98" name="Google Shape;998;p85"/>
          <p:cNvSpPr/>
          <p:nvPr/>
        </p:nvSpPr>
        <p:spPr>
          <a:xfrm>
            <a:off x="7393625" y="2029075"/>
            <a:ext cx="1371000" cy="1175700"/>
          </a:xfrm>
          <a:prstGeom prst="roundRect">
            <a:avLst>
              <a:gd name="adj" fmla="val 16667"/>
            </a:avLst>
          </a:prstGeom>
          <a:solidFill>
            <a:srgbClr val="FBFBFB"/>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Each </a:t>
            </a:r>
            <a:r>
              <a:rPr lang="en" b="1"/>
              <a:t>R-M </a:t>
            </a:r>
            <a:r>
              <a:rPr lang="en"/>
              <a:t>instance is passed to a Triple Rider Classifier</a:t>
            </a:r>
            <a:endParaRPr/>
          </a:p>
        </p:txBody>
      </p:sp>
      <p:cxnSp>
        <p:nvCxnSpPr>
          <p:cNvPr id="999" name="Google Shape;999;p85"/>
          <p:cNvCxnSpPr/>
          <p:nvPr/>
        </p:nvCxnSpPr>
        <p:spPr>
          <a:xfrm>
            <a:off x="7039175" y="2973023"/>
            <a:ext cx="256800" cy="3300"/>
          </a:xfrm>
          <a:prstGeom prst="straightConnector1">
            <a:avLst/>
          </a:prstGeom>
          <a:noFill/>
          <a:ln w="19050" cap="flat" cmpd="sng">
            <a:solidFill>
              <a:schemeClr val="dk1"/>
            </a:solidFill>
            <a:prstDash val="solid"/>
            <a:round/>
            <a:headEnd type="none" w="med" len="med"/>
            <a:tailEnd type="stealth" w="med" len="med"/>
          </a:ln>
        </p:spPr>
      </p:cxnSp>
      <p:cxnSp>
        <p:nvCxnSpPr>
          <p:cNvPr id="1000" name="Google Shape;1000;p85"/>
          <p:cNvCxnSpPr/>
          <p:nvPr/>
        </p:nvCxnSpPr>
        <p:spPr>
          <a:xfrm flipH="1">
            <a:off x="8084675" y="3438675"/>
            <a:ext cx="6300" cy="241200"/>
          </a:xfrm>
          <a:prstGeom prst="straightConnector1">
            <a:avLst/>
          </a:prstGeom>
          <a:noFill/>
          <a:ln w="19050" cap="flat" cmpd="sng">
            <a:solidFill>
              <a:schemeClr val="dk1"/>
            </a:solidFill>
            <a:prstDash val="solid"/>
            <a:round/>
            <a:headEnd type="none" w="med" len="med"/>
            <a:tailEnd type="stealth" w="med" len="med"/>
          </a:ln>
        </p:spPr>
      </p:cxnSp>
      <p:sp>
        <p:nvSpPr>
          <p:cNvPr id="1001" name="Google Shape;1001;p85"/>
          <p:cNvSpPr/>
          <p:nvPr/>
        </p:nvSpPr>
        <p:spPr>
          <a:xfrm>
            <a:off x="7349300" y="3679875"/>
            <a:ext cx="1521900" cy="572700"/>
          </a:xfrm>
          <a:prstGeom prst="roundRect">
            <a:avLst>
              <a:gd name="adj" fmla="val 16667"/>
            </a:avLst>
          </a:prstGeom>
          <a:solidFill>
            <a:srgbClr val="FBFBFB"/>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Decision </a:t>
            </a:r>
            <a:endParaRPr b="1"/>
          </a:p>
          <a:p>
            <a:pPr marL="0" lvl="0" indent="0" algn="ctr" rtl="0">
              <a:spcBef>
                <a:spcPts val="0"/>
              </a:spcBef>
              <a:spcAft>
                <a:spcPts val="0"/>
              </a:spcAft>
              <a:buNone/>
            </a:pPr>
            <a:r>
              <a:rPr lang="en"/>
              <a:t>(Yes / No)</a:t>
            </a:r>
            <a:endParaRPr/>
          </a:p>
        </p:txBody>
      </p:sp>
      <p:sp>
        <p:nvSpPr>
          <p:cNvPr id="1002" name="Google Shape;1002;p85"/>
          <p:cNvSpPr txBox="1"/>
          <p:nvPr/>
        </p:nvSpPr>
        <p:spPr>
          <a:xfrm>
            <a:off x="0" y="4762500"/>
            <a:ext cx="68100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dk2"/>
                </a:solidFill>
              </a:rPr>
              <a:t>Know more about the project at: </a:t>
            </a:r>
            <a:r>
              <a:rPr lang="en" sz="1800" u="sng">
                <a:solidFill>
                  <a:schemeClr val="accent5"/>
                </a:solidFill>
                <a:hlinkClick r:id="rId4">
                  <a:extLst>
                    <a:ext uri="{A12FA001-AC4F-418D-AE19-62706E023703}">
                      <ahyp:hlinkClr xmlns:ahyp="http://schemas.microsoft.com/office/drawing/2018/hyperlinkcolor" val="tx"/>
                    </a:ext>
                  </a:extLst>
                </a:hlinkClick>
              </a:rPr>
              <a:t>https://dash-cop.github.io/</a:t>
            </a:r>
            <a:r>
              <a:rPr lang="en" sz="1800">
                <a:solidFill>
                  <a:schemeClr val="dk2"/>
                </a:solidFill>
              </a:rPr>
              <a:t> </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body" idx="1"/>
          </p:nvPr>
        </p:nvSpPr>
        <p:spPr>
          <a:xfrm>
            <a:off x="0" y="661550"/>
            <a:ext cx="4931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every location, we would need to predict a binary mask of shape (H’ x W’). </a:t>
            </a:r>
            <a:endParaRPr/>
          </a:p>
          <a:p>
            <a:pPr marL="0" lvl="0" indent="0" algn="l" rtl="0">
              <a:spcBef>
                <a:spcPts val="1200"/>
              </a:spcBef>
              <a:spcAft>
                <a:spcPts val="0"/>
              </a:spcAft>
              <a:buNone/>
            </a:pPr>
            <a:r>
              <a:rPr lang="en"/>
              <a:t>We predict logit scores of size H’ x W’ along with the normal prediction vector for YOLO</a:t>
            </a:r>
            <a:endParaRPr/>
          </a:p>
          <a:p>
            <a:pPr marL="0" lvl="0" indent="0" algn="l" rtl="0">
              <a:spcBef>
                <a:spcPts val="1200"/>
              </a:spcBef>
              <a:spcAft>
                <a:spcPts val="1200"/>
              </a:spcAft>
              <a:buNone/>
            </a:pPr>
            <a:endParaRPr/>
          </a:p>
        </p:txBody>
      </p:sp>
      <p:sp>
        <p:nvSpPr>
          <p:cNvPr id="119" name="Google Shape;119;p20"/>
          <p:cNvSpPr txBox="1">
            <a:spLocks noGrp="1"/>
          </p:cNvSpPr>
          <p:nvPr>
            <p:ph type="title"/>
          </p:nvPr>
        </p:nvSpPr>
        <p:spPr>
          <a:xfrm>
            <a:off x="0" y="-55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Instance Segmentation (Idea #1)</a:t>
            </a:r>
            <a:endParaRPr sz="2520"/>
          </a:p>
        </p:txBody>
      </p:sp>
      <p:pic>
        <p:nvPicPr>
          <p:cNvPr id="120" name="Google Shape;120;p20"/>
          <p:cNvPicPr preferRelativeResize="0"/>
          <p:nvPr/>
        </p:nvPicPr>
        <p:blipFill>
          <a:blip r:embed="rId3">
            <a:alphaModFix/>
          </a:blip>
          <a:stretch>
            <a:fillRect/>
          </a:stretch>
        </p:blipFill>
        <p:spPr>
          <a:xfrm>
            <a:off x="5745450" y="543288"/>
            <a:ext cx="2829575" cy="2829575"/>
          </a:xfrm>
          <a:prstGeom prst="rect">
            <a:avLst/>
          </a:prstGeom>
          <a:noFill/>
          <a:ln>
            <a:noFill/>
          </a:ln>
        </p:spPr>
      </p:pic>
      <p:sp>
        <p:nvSpPr>
          <p:cNvPr id="121" name="Google Shape;121;p20"/>
          <p:cNvSpPr/>
          <p:nvPr/>
        </p:nvSpPr>
        <p:spPr>
          <a:xfrm>
            <a:off x="6320150" y="2120138"/>
            <a:ext cx="499200" cy="4992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0000"/>
              </a:solidFill>
            </a:endParaRPr>
          </a:p>
        </p:txBody>
      </p:sp>
      <p:pic>
        <p:nvPicPr>
          <p:cNvPr id="122" name="Google Shape;122;p20"/>
          <p:cNvPicPr preferRelativeResize="0"/>
          <p:nvPr/>
        </p:nvPicPr>
        <p:blipFill>
          <a:blip r:embed="rId4">
            <a:alphaModFix/>
          </a:blip>
          <a:stretch>
            <a:fillRect/>
          </a:stretch>
        </p:blipFill>
        <p:spPr>
          <a:xfrm>
            <a:off x="1339170" y="3592875"/>
            <a:ext cx="3136550" cy="400442"/>
          </a:xfrm>
          <a:prstGeom prst="rect">
            <a:avLst/>
          </a:prstGeom>
          <a:noFill/>
          <a:ln>
            <a:noFill/>
          </a:ln>
        </p:spPr>
      </p:pic>
      <p:cxnSp>
        <p:nvCxnSpPr>
          <p:cNvPr id="123" name="Google Shape;123;p20"/>
          <p:cNvCxnSpPr/>
          <p:nvPr/>
        </p:nvCxnSpPr>
        <p:spPr>
          <a:xfrm>
            <a:off x="2470354" y="4095975"/>
            <a:ext cx="1959600" cy="21900"/>
          </a:xfrm>
          <a:prstGeom prst="straightConnector1">
            <a:avLst/>
          </a:prstGeom>
          <a:noFill/>
          <a:ln w="38100" cap="flat" cmpd="sng">
            <a:solidFill>
              <a:schemeClr val="dk2"/>
            </a:solidFill>
            <a:prstDash val="solid"/>
            <a:round/>
            <a:headEnd type="triangle" w="med" len="med"/>
            <a:tailEnd type="triangle" w="med" len="med"/>
          </a:ln>
        </p:spPr>
      </p:cxnSp>
      <p:cxnSp>
        <p:nvCxnSpPr>
          <p:cNvPr id="124" name="Google Shape;124;p20"/>
          <p:cNvCxnSpPr/>
          <p:nvPr/>
        </p:nvCxnSpPr>
        <p:spPr>
          <a:xfrm>
            <a:off x="1339163" y="4105575"/>
            <a:ext cx="1085400" cy="2700"/>
          </a:xfrm>
          <a:prstGeom prst="straightConnector1">
            <a:avLst/>
          </a:prstGeom>
          <a:noFill/>
          <a:ln w="38100" cap="flat" cmpd="sng">
            <a:solidFill>
              <a:schemeClr val="dk2"/>
            </a:solidFill>
            <a:prstDash val="solid"/>
            <a:round/>
            <a:headEnd type="triangle" w="med" len="med"/>
            <a:tailEnd type="triangle" w="med" len="med"/>
          </a:ln>
        </p:spPr>
      </p:cxnSp>
      <p:sp>
        <p:nvSpPr>
          <p:cNvPr id="125" name="Google Shape;125;p20"/>
          <p:cNvSpPr txBox="1">
            <a:spLocks noGrp="1"/>
          </p:cNvSpPr>
          <p:nvPr>
            <p:ph type="body" idx="1"/>
          </p:nvPr>
        </p:nvSpPr>
        <p:spPr>
          <a:xfrm>
            <a:off x="1487453" y="4105575"/>
            <a:ext cx="10647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BBox (xywh)</a:t>
            </a:r>
            <a:endParaRPr/>
          </a:p>
        </p:txBody>
      </p:sp>
      <p:sp>
        <p:nvSpPr>
          <p:cNvPr id="126" name="Google Shape;126;p20"/>
          <p:cNvSpPr txBox="1">
            <a:spLocks noGrp="1"/>
          </p:cNvSpPr>
          <p:nvPr>
            <p:ph type="body" idx="1"/>
          </p:nvPr>
        </p:nvSpPr>
        <p:spPr>
          <a:xfrm>
            <a:off x="2671938" y="4105575"/>
            <a:ext cx="1556400" cy="723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1200"/>
              </a:spcAft>
              <a:buNone/>
            </a:pPr>
            <a:r>
              <a:rPr lang="en"/>
              <a:t>Classification Scores</a:t>
            </a:r>
            <a:endParaRPr/>
          </a:p>
        </p:txBody>
      </p:sp>
      <p:cxnSp>
        <p:nvCxnSpPr>
          <p:cNvPr id="127" name="Google Shape;127;p20"/>
          <p:cNvCxnSpPr/>
          <p:nvPr/>
        </p:nvCxnSpPr>
        <p:spPr>
          <a:xfrm rot="5400000">
            <a:off x="5188707" y="2467046"/>
            <a:ext cx="1198200" cy="10647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128" name="Google Shape;128;p20"/>
          <p:cNvPicPr preferRelativeResize="0"/>
          <p:nvPr/>
        </p:nvPicPr>
        <p:blipFill>
          <a:blip r:embed="rId5">
            <a:alphaModFix/>
          </a:blip>
          <a:stretch>
            <a:fillRect/>
          </a:stretch>
        </p:blipFill>
        <p:spPr>
          <a:xfrm>
            <a:off x="4475679" y="3592875"/>
            <a:ext cx="4316175" cy="400450"/>
          </a:xfrm>
          <a:prstGeom prst="rect">
            <a:avLst/>
          </a:prstGeom>
          <a:noFill/>
          <a:ln>
            <a:noFill/>
          </a:ln>
        </p:spPr>
      </p:pic>
      <p:cxnSp>
        <p:nvCxnSpPr>
          <p:cNvPr id="129" name="Google Shape;129;p20"/>
          <p:cNvCxnSpPr/>
          <p:nvPr/>
        </p:nvCxnSpPr>
        <p:spPr>
          <a:xfrm>
            <a:off x="4475735" y="4122225"/>
            <a:ext cx="4270200" cy="25800"/>
          </a:xfrm>
          <a:prstGeom prst="straightConnector1">
            <a:avLst/>
          </a:prstGeom>
          <a:noFill/>
          <a:ln w="38100" cap="flat" cmpd="sng">
            <a:solidFill>
              <a:schemeClr val="dk2"/>
            </a:solidFill>
            <a:prstDash val="solid"/>
            <a:round/>
            <a:headEnd type="triangle" w="med" len="med"/>
            <a:tailEnd type="triangle" w="med" len="med"/>
          </a:ln>
        </p:spPr>
      </p:cxnSp>
      <p:sp>
        <p:nvSpPr>
          <p:cNvPr id="130" name="Google Shape;130;p20"/>
          <p:cNvSpPr txBox="1">
            <a:spLocks noGrp="1"/>
          </p:cNvSpPr>
          <p:nvPr>
            <p:ph type="body" idx="1"/>
          </p:nvPr>
        </p:nvSpPr>
        <p:spPr>
          <a:xfrm>
            <a:off x="4983361" y="4172350"/>
            <a:ext cx="3255000" cy="723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Binary Mask Logits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1"/>
          <p:cNvSpPr txBox="1">
            <a:spLocks noGrp="1"/>
          </p:cNvSpPr>
          <p:nvPr>
            <p:ph type="title"/>
          </p:nvPr>
        </p:nvSpPr>
        <p:spPr>
          <a:xfrm>
            <a:off x="0" y="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020"/>
              <a:t>Problems with Idea #1</a:t>
            </a:r>
            <a:endParaRPr sz="3020"/>
          </a:p>
        </p:txBody>
      </p:sp>
      <p:sp>
        <p:nvSpPr>
          <p:cNvPr id="136" name="Google Shape;136;p21"/>
          <p:cNvSpPr txBox="1">
            <a:spLocks noGrp="1"/>
          </p:cNvSpPr>
          <p:nvPr>
            <p:ph type="body" idx="1"/>
          </p:nvPr>
        </p:nvSpPr>
        <p:spPr>
          <a:xfrm>
            <a:off x="0" y="663450"/>
            <a:ext cx="9144000" cy="4480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number of mask logits depend on the resolution of the input image (448 x 448). If we want to predict a binary mask downsampled by a factor of 4, then that would yield 448/4 x 448/4 = 12,544 extra numbers to predict per location</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Also, this method won’t work if we input an arbitrary sized image, as the downsampled mask shape depends on the input shape, and therefore we can’t fix the number of binary mask logits in the prediction vector</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We want to share as many parameters as possible, as well as make it possible to predict instance masks for any input image resolution.</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3545</Words>
  <Application>Microsoft Macintosh PowerPoint</Application>
  <PresentationFormat>On-screen Show (16:9)</PresentationFormat>
  <Paragraphs>409</Paragraphs>
  <Slides>73</Slides>
  <Notes>73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Calibri</vt:lpstr>
      <vt:lpstr>Merriweather</vt:lpstr>
      <vt:lpstr>Calibri Light</vt:lpstr>
      <vt:lpstr>Arial</vt:lpstr>
      <vt:lpstr>Simple Light</vt:lpstr>
      <vt:lpstr>1_Office Theme</vt:lpstr>
      <vt:lpstr>YOLO Segmentation and Extensions (YOLOACT, SAC)</vt:lpstr>
      <vt:lpstr>PowerPoint Presentation</vt:lpstr>
      <vt:lpstr>Instance Segmentation - The Problem</vt:lpstr>
      <vt:lpstr>Mask Representation</vt:lpstr>
      <vt:lpstr>Bounding Boxes from YOLO - Recap</vt:lpstr>
      <vt:lpstr>Bounding Boxes from YOLO - Recap</vt:lpstr>
      <vt:lpstr>Instance Segmentation (Idea #1)</vt:lpstr>
      <vt:lpstr>Instance Segmentation (Idea #1)</vt:lpstr>
      <vt:lpstr>Problems with Idea #1</vt:lpstr>
      <vt:lpstr>Instance Segmentation (Idea #2) - Reusing Intermediate Feature Maps</vt:lpstr>
      <vt:lpstr>Instance Segmentation (Idea #2) </vt:lpstr>
      <vt:lpstr>Instance Segmentation (Idea #2)</vt:lpstr>
      <vt:lpstr>Instance Segmentation (Idea #2)</vt:lpstr>
      <vt:lpstr>Instance Segmentation (Idea #2)</vt:lpstr>
      <vt:lpstr>Instance Segmentation (Idea #2)</vt:lpstr>
      <vt:lpstr>Instance Segmentation (Idea #2)</vt:lpstr>
      <vt:lpstr>Instance Segmentation (Idea #2)</vt:lpstr>
      <vt:lpstr>Instance Segmentation (Idea #2)</vt:lpstr>
      <vt:lpstr>Instance Segmentation (Idea #2)</vt:lpstr>
      <vt:lpstr>Performance</vt:lpstr>
      <vt:lpstr> Segmentation and Cross Association - YOLO</vt:lpstr>
      <vt:lpstr>Relationship between different entities in an image</vt:lpstr>
      <vt:lpstr>Relationship between different entities in an image</vt:lpstr>
      <vt:lpstr>Application: Triple Riding Detection</vt:lpstr>
      <vt:lpstr>IOU-based Approach</vt:lpstr>
      <vt:lpstr>IOU-based Approach</vt:lpstr>
      <vt:lpstr>IOU-based Approach: Limitation</vt:lpstr>
      <vt:lpstr>IOU-based Approach: Limitation</vt:lpstr>
      <vt:lpstr>PowerPoint Presentation</vt:lpstr>
      <vt:lpstr>This idea is explored in this work:  DashCop Automated E-ticket Generation for Two-Wheeler Traffic Violations Using  Dashcam Videos  https://dash-cop.github.io/</vt:lpstr>
      <vt:lpstr>Segmentation and Cross Association (SAC)</vt:lpstr>
      <vt:lpstr>Mask Representation</vt:lpstr>
      <vt:lpstr>SAC</vt:lpstr>
      <vt:lpstr>SAC </vt:lpstr>
      <vt:lpstr>SAC </vt:lpstr>
      <vt:lpstr>SAC</vt:lpstr>
      <vt:lpstr>SAC</vt:lpstr>
      <vt:lpstr>SAC</vt:lpstr>
      <vt:lpstr>SAC </vt:lpstr>
      <vt:lpstr>SAC</vt:lpstr>
      <vt:lpstr>Segmentation and Cross-Association (SAC)</vt:lpstr>
      <vt:lpstr>SAC</vt:lpstr>
      <vt:lpstr>SAC</vt:lpstr>
      <vt:lpstr>SAC Architecture</vt:lpstr>
      <vt:lpstr>SAC</vt:lpstr>
      <vt:lpstr>YOLOv8</vt:lpstr>
      <vt:lpstr>YOLOv8</vt:lpstr>
      <vt:lpstr>YOLOv8</vt:lpstr>
      <vt:lpstr>YOLOv8</vt:lpstr>
      <vt:lpstr>YOLOv8: Detection Head</vt:lpstr>
      <vt:lpstr>YOLOv8: Detection Head</vt:lpstr>
      <vt:lpstr>YOLOv8: Instance Segmentation</vt:lpstr>
      <vt:lpstr>YOLOv8: Instance Segmentation</vt:lpstr>
      <vt:lpstr>YOLOv8: Instance Segmentation</vt:lpstr>
      <vt:lpstr>YOLOv8: Instance Segmentation</vt:lpstr>
      <vt:lpstr>YOLOv8: Instance Segmentation</vt:lpstr>
      <vt:lpstr>YOLOv8: Putting it all together</vt:lpstr>
      <vt:lpstr>SAC: Cross-Association</vt:lpstr>
      <vt:lpstr>SAC: Cross-Association</vt:lpstr>
      <vt:lpstr>SAC: Dual Role of Embedding Vector</vt:lpstr>
      <vt:lpstr>SAC: Dual Role of Embedding Vector</vt:lpstr>
      <vt:lpstr>SAC: Cross-object Prediction</vt:lpstr>
      <vt:lpstr>SAC: Computing Final Associations</vt:lpstr>
      <vt:lpstr>SAC: Computing Final Associations</vt:lpstr>
      <vt:lpstr>SAC: Computing Final Associations</vt:lpstr>
      <vt:lpstr>SAC: Computing Final Associations</vt:lpstr>
      <vt:lpstr>SAC: Computing Final Associations</vt:lpstr>
      <vt:lpstr>SAC: Computing Final Associations</vt:lpstr>
      <vt:lpstr>SAC: Computing Final Associations</vt:lpstr>
      <vt:lpstr>Results</vt:lpstr>
      <vt:lpstr>Results</vt:lpstr>
      <vt:lpstr>Results</vt:lpstr>
      <vt:lpstr>Triple Riding Violation: Bringing it all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Ravi Kiran S</cp:lastModifiedBy>
  <cp:revision>1</cp:revision>
  <dcterms:modified xsi:type="dcterms:W3CDTF">2025-03-16T13:04:09Z</dcterms:modified>
</cp:coreProperties>
</file>